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9" r:id="rId2"/>
  </p:sldMasterIdLst>
  <p:notesMasterIdLst>
    <p:notesMasterId r:id="rId63"/>
  </p:notesMasterIdLst>
  <p:handoutMasterIdLst>
    <p:handoutMasterId r:id="rId64"/>
  </p:handoutMasterIdLst>
  <p:sldIdLst>
    <p:sldId id="510" r:id="rId3"/>
    <p:sldId id="512"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9" r:id="rId20"/>
    <p:sldId id="530" r:id="rId21"/>
    <p:sldId id="531" r:id="rId22"/>
    <p:sldId id="532" r:id="rId23"/>
    <p:sldId id="533" r:id="rId24"/>
    <p:sldId id="656" r:id="rId25"/>
    <p:sldId id="657" r:id="rId26"/>
    <p:sldId id="534" r:id="rId27"/>
    <p:sldId id="535" r:id="rId28"/>
    <p:sldId id="536" r:id="rId29"/>
    <p:sldId id="537" r:id="rId30"/>
    <p:sldId id="538" r:id="rId31"/>
    <p:sldId id="539" r:id="rId32"/>
    <p:sldId id="658" r:id="rId33"/>
    <p:sldId id="540" r:id="rId34"/>
    <p:sldId id="541" r:id="rId35"/>
    <p:sldId id="542" r:id="rId36"/>
    <p:sldId id="543" r:id="rId37"/>
    <p:sldId id="544" r:id="rId38"/>
    <p:sldId id="545" r:id="rId39"/>
    <p:sldId id="547" r:id="rId40"/>
    <p:sldId id="548" r:id="rId41"/>
    <p:sldId id="549" r:id="rId42"/>
    <p:sldId id="550" r:id="rId43"/>
    <p:sldId id="551" r:id="rId44"/>
    <p:sldId id="552" r:id="rId45"/>
    <p:sldId id="553" r:id="rId46"/>
    <p:sldId id="554" r:id="rId47"/>
    <p:sldId id="555" r:id="rId48"/>
    <p:sldId id="556" r:id="rId49"/>
    <p:sldId id="557" r:id="rId50"/>
    <p:sldId id="558" r:id="rId51"/>
    <p:sldId id="559" r:id="rId52"/>
    <p:sldId id="560" r:id="rId53"/>
    <p:sldId id="562" r:id="rId54"/>
    <p:sldId id="563" r:id="rId55"/>
    <p:sldId id="564" r:id="rId56"/>
    <p:sldId id="565" r:id="rId57"/>
    <p:sldId id="566" r:id="rId58"/>
    <p:sldId id="567" r:id="rId59"/>
    <p:sldId id="571" r:id="rId60"/>
    <p:sldId id="573" r:id="rId61"/>
    <p:sldId id="655" r:id="rId62"/>
  </p:sldIdLst>
  <p:sldSz cx="9144000" cy="6858000" type="screen4x3"/>
  <p:notesSz cx="68199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9712" autoAdjust="0"/>
  </p:normalViewPr>
  <p:slideViewPr>
    <p:cSldViewPr>
      <p:cViewPr>
        <p:scale>
          <a:sx n="80" d="100"/>
          <a:sy n="80" d="100"/>
        </p:scale>
        <p:origin x="-1698" y="-348"/>
      </p:cViewPr>
      <p:guideLst>
        <p:guide orient="horz" pos="2160"/>
        <p:guide pos="2880"/>
      </p:guideLst>
    </p:cSldViewPr>
  </p:slideViewPr>
  <p:notesTextViewPr>
    <p:cViewPr>
      <p:scale>
        <a:sx n="1" d="1"/>
        <a:sy n="1" d="1"/>
      </p:scale>
      <p:origin x="0" y="0"/>
    </p:cViewPr>
  </p:notesTextViewPr>
  <p:sorterViewPr>
    <p:cViewPr>
      <p:scale>
        <a:sx n="80" d="100"/>
        <a:sy n="80" d="100"/>
      </p:scale>
      <p:origin x="0" y="31380"/>
    </p:cViewPr>
  </p:sorterViewPr>
  <p:notesViewPr>
    <p:cSldViewPr>
      <p:cViewPr varScale="1">
        <p:scale>
          <a:sx n="49" d="100"/>
          <a:sy n="49" d="100"/>
        </p:scale>
        <p:origin x="-1890" y="-108"/>
      </p:cViewPr>
      <p:guideLst>
        <p:guide orient="horz" pos="3128"/>
        <p:guide pos="214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67B46-5D8D-4FBB-B2C5-ECF8AEF68EF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D5199110-79BC-4343-82C0-AE38DA7BE42C}">
      <dgm:prSet phldrT="[Metin]" custT="1"/>
      <dgm:spPr/>
      <dgm:t>
        <a:bodyPr/>
        <a:lstStyle/>
        <a:p>
          <a:r>
            <a:rPr lang="tr-TR" sz="1400" i="1" dirty="0" smtClean="0"/>
            <a:t>01.08.2014 tarihinde 33 fiili çalışana sahip (F) işvereni ile düzenlenen İEP 15.12.2014 tarihinde bitmiştir.</a:t>
          </a:r>
          <a:endParaRPr lang="tr-TR" sz="1400" dirty="0"/>
        </a:p>
      </dgm:t>
    </dgm:pt>
    <dgm:pt modelId="{48732C2E-A78B-47A5-B3A4-D3F32346072F}" type="parTrans" cxnId="{E1BEE098-18FB-46BC-BA61-CD16FED53CDB}">
      <dgm:prSet/>
      <dgm:spPr/>
      <dgm:t>
        <a:bodyPr/>
        <a:lstStyle/>
        <a:p>
          <a:endParaRPr lang="tr-TR"/>
        </a:p>
      </dgm:t>
    </dgm:pt>
    <dgm:pt modelId="{276240CA-9DEE-4EFD-9538-B2D27D6EB43D}" type="sibTrans" cxnId="{E1BEE098-18FB-46BC-BA61-CD16FED53CDB}">
      <dgm:prSet/>
      <dgm:spPr/>
      <dgm:t>
        <a:bodyPr/>
        <a:lstStyle/>
        <a:p>
          <a:endParaRPr lang="tr-TR"/>
        </a:p>
      </dgm:t>
    </dgm:pt>
    <dgm:pt modelId="{C3EEFC06-BE82-40C5-8AE1-5058E05677DB}">
      <dgm:prSet phldrT="[Metin]" custT="1"/>
      <dgm:spPr/>
      <dgm:t>
        <a:bodyPr/>
        <a:lstStyle/>
        <a:p>
          <a:r>
            <a:rPr lang="tr-TR" sz="1400" i="1" dirty="0" smtClean="0"/>
            <a:t>Taahhütname alınarak 19.12.2014 tarihi itibariyle de yeni program başlatılmıştır. </a:t>
          </a:r>
          <a:endParaRPr lang="tr-TR" sz="1400" dirty="0"/>
        </a:p>
      </dgm:t>
    </dgm:pt>
    <dgm:pt modelId="{86710705-A26C-4CC5-9EEB-E22614FD5A2A}" type="parTrans" cxnId="{3AE03D3B-8061-4C45-934E-F1A37E6B54CE}">
      <dgm:prSet/>
      <dgm:spPr/>
      <dgm:t>
        <a:bodyPr/>
        <a:lstStyle/>
        <a:p>
          <a:endParaRPr lang="tr-TR"/>
        </a:p>
      </dgm:t>
    </dgm:pt>
    <dgm:pt modelId="{2B42D6FD-D4EE-4B66-AEAA-01E4C1EC680D}" type="sibTrans" cxnId="{3AE03D3B-8061-4C45-934E-F1A37E6B54CE}">
      <dgm:prSet/>
      <dgm:spPr/>
      <dgm:t>
        <a:bodyPr/>
        <a:lstStyle/>
        <a:p>
          <a:endParaRPr lang="tr-TR"/>
        </a:p>
      </dgm:t>
    </dgm:pt>
    <dgm:pt modelId="{4F5B8984-1A04-4F87-9062-5FB546E9D98F}">
      <dgm:prSet phldrT="[Metin]"/>
      <dgm:spPr>
        <a:solidFill>
          <a:srgbClr val="0070C0"/>
        </a:solidFill>
      </dgm:spPr>
      <dgm:t>
        <a:bodyPr/>
        <a:lstStyle/>
        <a:p>
          <a:r>
            <a:rPr lang="tr-TR" dirty="0" smtClean="0"/>
            <a:t>2</a:t>
          </a:r>
          <a:endParaRPr lang="tr-TR" dirty="0"/>
        </a:p>
      </dgm:t>
    </dgm:pt>
    <dgm:pt modelId="{A8DB5650-E746-47A8-90A5-62AA9D567809}" type="parTrans" cxnId="{874ED157-4BF9-471D-89BB-270564E040C7}">
      <dgm:prSet/>
      <dgm:spPr/>
      <dgm:t>
        <a:bodyPr/>
        <a:lstStyle/>
        <a:p>
          <a:endParaRPr lang="tr-TR"/>
        </a:p>
      </dgm:t>
    </dgm:pt>
    <dgm:pt modelId="{D1A9BD8C-2F61-4C81-AC3F-6663880ABCF1}" type="sibTrans" cxnId="{874ED157-4BF9-471D-89BB-270564E040C7}">
      <dgm:prSet/>
      <dgm:spPr/>
      <dgm:t>
        <a:bodyPr/>
        <a:lstStyle/>
        <a:p>
          <a:endParaRPr lang="tr-TR"/>
        </a:p>
      </dgm:t>
    </dgm:pt>
    <dgm:pt modelId="{19D0487D-4A48-4167-BCB0-ED44C3344043}">
      <dgm:prSet phldrT="[Metin]"/>
      <dgm:spPr>
        <a:solidFill>
          <a:srgbClr val="0070C0"/>
        </a:solidFill>
        <a:ln>
          <a:solidFill>
            <a:srgbClr val="0070C0"/>
          </a:solidFill>
        </a:ln>
      </dgm:spPr>
      <dgm:t>
        <a:bodyPr/>
        <a:lstStyle/>
        <a:p>
          <a:r>
            <a:rPr lang="tr-TR" dirty="0" smtClean="0"/>
            <a:t>3</a:t>
          </a:r>
          <a:endParaRPr lang="tr-TR" dirty="0"/>
        </a:p>
      </dgm:t>
    </dgm:pt>
    <dgm:pt modelId="{99A58BE6-114B-4B6C-8453-30AFC4D9FEA2}" type="parTrans" cxnId="{8A11DB3B-E7D0-4CCE-95AC-CAE6E969D57B}">
      <dgm:prSet/>
      <dgm:spPr/>
      <dgm:t>
        <a:bodyPr/>
        <a:lstStyle/>
        <a:p>
          <a:endParaRPr lang="tr-TR"/>
        </a:p>
      </dgm:t>
    </dgm:pt>
    <dgm:pt modelId="{67A21654-2D37-4565-95EF-728537CEEA8D}" type="sibTrans" cxnId="{8A11DB3B-E7D0-4CCE-95AC-CAE6E969D57B}">
      <dgm:prSet/>
      <dgm:spPr/>
      <dgm:t>
        <a:bodyPr/>
        <a:lstStyle/>
        <a:p>
          <a:endParaRPr lang="tr-TR"/>
        </a:p>
      </dgm:t>
    </dgm:pt>
    <dgm:pt modelId="{28B0A1F9-7656-4F05-A7E5-83A575AC299A}">
      <dgm:prSet phldrT="[Metin]" custT="1"/>
      <dgm:spPr/>
      <dgm:t>
        <a:bodyPr/>
        <a:lstStyle/>
        <a:p>
          <a:endParaRPr lang="tr-TR" sz="1400" dirty="0"/>
        </a:p>
      </dgm:t>
    </dgm:pt>
    <dgm:pt modelId="{C48F8968-51C3-4752-8572-8A8383014DE6}" type="parTrans" cxnId="{EB6C85A9-8993-4001-B5D1-11EE7D2E0997}">
      <dgm:prSet/>
      <dgm:spPr/>
      <dgm:t>
        <a:bodyPr/>
        <a:lstStyle/>
        <a:p>
          <a:endParaRPr lang="tr-TR"/>
        </a:p>
      </dgm:t>
    </dgm:pt>
    <dgm:pt modelId="{41871AA3-A30B-4597-8AB9-6DB0EC917209}" type="sibTrans" cxnId="{EB6C85A9-8993-4001-B5D1-11EE7D2E0997}">
      <dgm:prSet/>
      <dgm:spPr/>
      <dgm:t>
        <a:bodyPr/>
        <a:lstStyle/>
        <a:p>
          <a:endParaRPr lang="tr-TR"/>
        </a:p>
      </dgm:t>
    </dgm:pt>
    <dgm:pt modelId="{EF473F78-5C35-4A27-B55F-8C1F4850C864}">
      <dgm:prSet phldrT="[Metin]" custT="1"/>
      <dgm:spPr/>
      <dgm:t>
        <a:bodyPr/>
        <a:lstStyle/>
        <a:p>
          <a:r>
            <a:rPr lang="tr-TR" sz="1400" i="1" dirty="0" smtClean="0"/>
            <a:t>23.01.2015’te yapılan tespitte  işverenin programın bitiş tarihi olan 15.12.2014’te 32 fiili çalışanı olduğu anlaşılmıştır.</a:t>
          </a:r>
          <a:endParaRPr lang="tr-TR" sz="1400" dirty="0"/>
        </a:p>
      </dgm:t>
    </dgm:pt>
    <dgm:pt modelId="{137E67E5-8096-45A1-BCB5-6946222FC034}" type="sibTrans" cxnId="{0C15B2B3-31B2-4F07-B016-C5096FDB69A1}">
      <dgm:prSet/>
      <dgm:spPr/>
      <dgm:t>
        <a:bodyPr/>
        <a:lstStyle/>
        <a:p>
          <a:endParaRPr lang="tr-TR"/>
        </a:p>
      </dgm:t>
    </dgm:pt>
    <dgm:pt modelId="{6EDF348B-5BFE-4E08-A762-C987A29FB854}" type="parTrans" cxnId="{0C15B2B3-31B2-4F07-B016-C5096FDB69A1}">
      <dgm:prSet/>
      <dgm:spPr/>
      <dgm:t>
        <a:bodyPr/>
        <a:lstStyle/>
        <a:p>
          <a:endParaRPr lang="tr-TR"/>
        </a:p>
      </dgm:t>
    </dgm:pt>
    <dgm:pt modelId="{EF5BEC17-825B-49F5-982A-D222B8983D84}">
      <dgm:prSet phldrT="[Metin]"/>
      <dgm:spPr>
        <a:solidFill>
          <a:srgbClr val="0070C0"/>
        </a:solidFill>
      </dgm:spPr>
      <dgm:t>
        <a:bodyPr/>
        <a:lstStyle/>
        <a:p>
          <a:r>
            <a:rPr lang="tr-TR" dirty="0" smtClean="0"/>
            <a:t>1</a:t>
          </a:r>
          <a:endParaRPr lang="tr-TR" dirty="0"/>
        </a:p>
      </dgm:t>
    </dgm:pt>
    <dgm:pt modelId="{BE785F71-92F5-4231-AC62-372E5ED1DF9F}" type="sibTrans" cxnId="{53AE2539-D8F0-41BA-8375-200B2B23FD80}">
      <dgm:prSet/>
      <dgm:spPr/>
      <dgm:t>
        <a:bodyPr/>
        <a:lstStyle/>
        <a:p>
          <a:endParaRPr lang="tr-TR"/>
        </a:p>
      </dgm:t>
    </dgm:pt>
    <dgm:pt modelId="{166E1CFF-012B-4348-9F7B-CB6554F9C5E1}" type="parTrans" cxnId="{53AE2539-D8F0-41BA-8375-200B2B23FD80}">
      <dgm:prSet/>
      <dgm:spPr/>
      <dgm:t>
        <a:bodyPr/>
        <a:lstStyle/>
        <a:p>
          <a:endParaRPr lang="tr-TR"/>
        </a:p>
      </dgm:t>
    </dgm:pt>
    <dgm:pt modelId="{42115AE9-6E1D-4A88-B111-F7566D6F7BDD}">
      <dgm:prSet phldrT="[Metin]" custT="1"/>
      <dgm:spPr/>
      <dgm:t>
        <a:bodyPr/>
        <a:lstStyle/>
        <a:p>
          <a:r>
            <a:rPr lang="tr-TR" sz="1400" i="1" dirty="0" smtClean="0"/>
            <a:t>(F) işvereni 23.02.2015 tarihine kadar 1 kişiyi istihdam etmemiş olup işverene 23.02.2015 tarihinden başlamak üzere 12 ay süreyle kurs ve programlardan yararlanamama yönünde yaptırım uygulanmaya başlanmıştır</a:t>
          </a:r>
          <a:r>
            <a:rPr lang="tr-TR" sz="1200" i="1" dirty="0" smtClean="0"/>
            <a:t>. </a:t>
          </a:r>
          <a:endParaRPr lang="tr-TR" sz="1200" dirty="0"/>
        </a:p>
      </dgm:t>
    </dgm:pt>
    <dgm:pt modelId="{227E8F90-21DE-4ADD-8A12-2E6675AA9333}" type="parTrans" cxnId="{D9194311-006B-4E46-8AB6-BB42E00A8EFA}">
      <dgm:prSet/>
      <dgm:spPr/>
      <dgm:t>
        <a:bodyPr/>
        <a:lstStyle/>
        <a:p>
          <a:endParaRPr lang="tr-TR"/>
        </a:p>
      </dgm:t>
    </dgm:pt>
    <dgm:pt modelId="{23EF92E6-1CE5-4C6C-B7C8-2F45DA3E6452}" type="sibTrans" cxnId="{D9194311-006B-4E46-8AB6-BB42E00A8EFA}">
      <dgm:prSet/>
      <dgm:spPr/>
      <dgm:t>
        <a:bodyPr/>
        <a:lstStyle/>
        <a:p>
          <a:endParaRPr lang="tr-TR"/>
        </a:p>
      </dgm:t>
    </dgm:pt>
    <dgm:pt modelId="{EFB617E9-1BD0-484E-AE08-3A1DB46FE92C}">
      <dgm:prSet custT="1"/>
      <dgm:spPr/>
      <dgm:t>
        <a:bodyPr/>
        <a:lstStyle/>
        <a:p>
          <a:r>
            <a:rPr lang="tr-TR" sz="1400" i="1" dirty="0" smtClean="0"/>
            <a:t>Bu durumda 19.12.2014 tarihinde başlatılan programın da sonlandırılması gerekecektir.</a:t>
          </a:r>
          <a:endParaRPr lang="tr-TR" sz="1400" dirty="0"/>
        </a:p>
      </dgm:t>
    </dgm:pt>
    <dgm:pt modelId="{DA805E40-0D25-49C2-89BE-C08CCF3CCFEB}" type="parTrans" cxnId="{90DC4304-838C-43A5-B97E-D5F89C40FEAC}">
      <dgm:prSet/>
      <dgm:spPr/>
      <dgm:t>
        <a:bodyPr/>
        <a:lstStyle/>
        <a:p>
          <a:endParaRPr lang="tr-TR"/>
        </a:p>
      </dgm:t>
    </dgm:pt>
    <dgm:pt modelId="{40DA36FC-6056-4ECA-93BD-4D74711F20A5}" type="sibTrans" cxnId="{90DC4304-838C-43A5-B97E-D5F89C40FEAC}">
      <dgm:prSet/>
      <dgm:spPr/>
      <dgm:t>
        <a:bodyPr/>
        <a:lstStyle/>
        <a:p>
          <a:endParaRPr lang="tr-TR"/>
        </a:p>
      </dgm:t>
    </dgm:pt>
    <dgm:pt modelId="{94469E6E-5C5D-4290-90D3-A7142A2B4563}">
      <dgm:prSet custT="1"/>
      <dgm:spPr/>
      <dgm:t>
        <a:bodyPr/>
        <a:lstStyle/>
        <a:p>
          <a:r>
            <a:rPr lang="tr-TR" sz="1400" dirty="0" smtClean="0"/>
            <a:t>Maddi yaptırım uygulanmayacaktır.</a:t>
          </a:r>
          <a:endParaRPr lang="tr-TR" sz="1400" dirty="0"/>
        </a:p>
      </dgm:t>
    </dgm:pt>
    <dgm:pt modelId="{6CA1A425-29A8-4672-A8B5-6C6F0FAFEBBD}" type="parTrans" cxnId="{F63DE938-9E0C-498E-98C0-C8917BF0B89B}">
      <dgm:prSet/>
      <dgm:spPr/>
      <dgm:t>
        <a:bodyPr/>
        <a:lstStyle/>
        <a:p>
          <a:endParaRPr lang="tr-TR"/>
        </a:p>
      </dgm:t>
    </dgm:pt>
    <dgm:pt modelId="{00D99195-1330-4BBE-98EE-1C032F144584}" type="sibTrans" cxnId="{F63DE938-9E0C-498E-98C0-C8917BF0B89B}">
      <dgm:prSet/>
      <dgm:spPr/>
      <dgm:t>
        <a:bodyPr/>
        <a:lstStyle/>
        <a:p>
          <a:endParaRPr lang="tr-TR"/>
        </a:p>
      </dgm:t>
    </dgm:pt>
    <dgm:pt modelId="{A4941119-9B1D-4F47-960A-F8EBB3C157D8}" type="pres">
      <dgm:prSet presAssocID="{89C67B46-5D8D-4FBB-B2C5-ECF8AEF68EF9}" presName="linearFlow" presStyleCnt="0">
        <dgm:presLayoutVars>
          <dgm:dir/>
          <dgm:animLvl val="lvl"/>
          <dgm:resizeHandles val="exact"/>
        </dgm:presLayoutVars>
      </dgm:prSet>
      <dgm:spPr/>
      <dgm:t>
        <a:bodyPr/>
        <a:lstStyle/>
        <a:p>
          <a:endParaRPr lang="tr-TR"/>
        </a:p>
      </dgm:t>
    </dgm:pt>
    <dgm:pt modelId="{0AB7E0CE-75F3-4844-8D1D-DC0F1BF3194E}" type="pres">
      <dgm:prSet presAssocID="{EF5BEC17-825B-49F5-982A-D222B8983D84}" presName="composite" presStyleCnt="0"/>
      <dgm:spPr/>
    </dgm:pt>
    <dgm:pt modelId="{00420826-7959-450D-81F5-C1F04FD8413B}" type="pres">
      <dgm:prSet presAssocID="{EF5BEC17-825B-49F5-982A-D222B8983D84}" presName="parentText" presStyleLbl="alignNode1" presStyleIdx="0" presStyleCnt="3">
        <dgm:presLayoutVars>
          <dgm:chMax val="1"/>
          <dgm:bulletEnabled val="1"/>
        </dgm:presLayoutVars>
      </dgm:prSet>
      <dgm:spPr/>
      <dgm:t>
        <a:bodyPr/>
        <a:lstStyle/>
        <a:p>
          <a:endParaRPr lang="tr-TR"/>
        </a:p>
      </dgm:t>
    </dgm:pt>
    <dgm:pt modelId="{E2CCBA3D-E43B-455A-8EA7-D40FB83A2033}" type="pres">
      <dgm:prSet presAssocID="{EF5BEC17-825B-49F5-982A-D222B8983D84}" presName="descendantText" presStyleLbl="alignAcc1" presStyleIdx="0" presStyleCnt="3">
        <dgm:presLayoutVars>
          <dgm:bulletEnabled val="1"/>
        </dgm:presLayoutVars>
      </dgm:prSet>
      <dgm:spPr/>
      <dgm:t>
        <a:bodyPr/>
        <a:lstStyle/>
        <a:p>
          <a:endParaRPr lang="tr-TR"/>
        </a:p>
      </dgm:t>
    </dgm:pt>
    <dgm:pt modelId="{F18383B0-1CAB-4BE7-94F2-9D8CFEAF55B7}" type="pres">
      <dgm:prSet presAssocID="{BE785F71-92F5-4231-AC62-372E5ED1DF9F}" presName="sp" presStyleCnt="0"/>
      <dgm:spPr/>
    </dgm:pt>
    <dgm:pt modelId="{468FA144-C519-4C1F-A0C5-EBEE6D97E74D}" type="pres">
      <dgm:prSet presAssocID="{4F5B8984-1A04-4F87-9062-5FB546E9D98F}" presName="composite" presStyleCnt="0"/>
      <dgm:spPr/>
    </dgm:pt>
    <dgm:pt modelId="{3072DA2A-191F-418B-866E-28AE942D72EC}" type="pres">
      <dgm:prSet presAssocID="{4F5B8984-1A04-4F87-9062-5FB546E9D98F}" presName="parentText" presStyleLbl="alignNode1" presStyleIdx="1" presStyleCnt="3">
        <dgm:presLayoutVars>
          <dgm:chMax val="1"/>
          <dgm:bulletEnabled val="1"/>
        </dgm:presLayoutVars>
      </dgm:prSet>
      <dgm:spPr/>
      <dgm:t>
        <a:bodyPr/>
        <a:lstStyle/>
        <a:p>
          <a:endParaRPr lang="tr-TR"/>
        </a:p>
      </dgm:t>
    </dgm:pt>
    <dgm:pt modelId="{613A1764-E7CD-4F33-B2F5-E9FA8E9D4005}" type="pres">
      <dgm:prSet presAssocID="{4F5B8984-1A04-4F87-9062-5FB546E9D98F}" presName="descendantText" presStyleLbl="alignAcc1" presStyleIdx="1" presStyleCnt="3" custLinFactNeighborX="-187" custLinFactNeighborY="10330">
        <dgm:presLayoutVars>
          <dgm:bulletEnabled val="1"/>
        </dgm:presLayoutVars>
      </dgm:prSet>
      <dgm:spPr/>
      <dgm:t>
        <a:bodyPr/>
        <a:lstStyle/>
        <a:p>
          <a:endParaRPr lang="tr-TR"/>
        </a:p>
      </dgm:t>
    </dgm:pt>
    <dgm:pt modelId="{43AB74C6-25E1-45F8-9C89-A45976559F44}" type="pres">
      <dgm:prSet presAssocID="{D1A9BD8C-2F61-4C81-AC3F-6663880ABCF1}" presName="sp" presStyleCnt="0"/>
      <dgm:spPr/>
    </dgm:pt>
    <dgm:pt modelId="{64410649-327A-4662-B9DD-2F6B74CD2C56}" type="pres">
      <dgm:prSet presAssocID="{19D0487D-4A48-4167-BCB0-ED44C3344043}" presName="composite" presStyleCnt="0"/>
      <dgm:spPr/>
    </dgm:pt>
    <dgm:pt modelId="{BD27A356-54AA-4C77-AAC5-90D19E4C70F3}" type="pres">
      <dgm:prSet presAssocID="{19D0487D-4A48-4167-BCB0-ED44C3344043}" presName="parentText" presStyleLbl="alignNode1" presStyleIdx="2" presStyleCnt="3">
        <dgm:presLayoutVars>
          <dgm:chMax val="1"/>
          <dgm:bulletEnabled val="1"/>
        </dgm:presLayoutVars>
      </dgm:prSet>
      <dgm:spPr/>
      <dgm:t>
        <a:bodyPr/>
        <a:lstStyle/>
        <a:p>
          <a:endParaRPr lang="tr-TR"/>
        </a:p>
      </dgm:t>
    </dgm:pt>
    <dgm:pt modelId="{13091EC3-8705-4724-A84A-4809A4D4CF16}" type="pres">
      <dgm:prSet presAssocID="{19D0487D-4A48-4167-BCB0-ED44C3344043}" presName="descendantText" presStyleLbl="alignAcc1" presStyleIdx="2" presStyleCnt="3">
        <dgm:presLayoutVars>
          <dgm:bulletEnabled val="1"/>
        </dgm:presLayoutVars>
      </dgm:prSet>
      <dgm:spPr/>
      <dgm:t>
        <a:bodyPr/>
        <a:lstStyle/>
        <a:p>
          <a:endParaRPr lang="tr-TR"/>
        </a:p>
      </dgm:t>
    </dgm:pt>
  </dgm:ptLst>
  <dgm:cxnLst>
    <dgm:cxn modelId="{EB6C85A9-8993-4001-B5D1-11EE7D2E0997}" srcId="{19D0487D-4A48-4167-BCB0-ED44C3344043}" destId="{28B0A1F9-7656-4F05-A7E5-83A575AC299A}" srcOrd="0" destOrd="0" parTransId="{C48F8968-51C3-4752-8572-8A8383014DE6}" sibTransId="{41871AA3-A30B-4597-8AB9-6DB0EC917209}"/>
    <dgm:cxn modelId="{8A11DB3B-E7D0-4CCE-95AC-CAE6E969D57B}" srcId="{89C67B46-5D8D-4FBB-B2C5-ECF8AEF68EF9}" destId="{19D0487D-4A48-4167-BCB0-ED44C3344043}" srcOrd="2" destOrd="0" parTransId="{99A58BE6-114B-4B6C-8453-30AFC4D9FEA2}" sibTransId="{67A21654-2D37-4565-95EF-728537CEEA8D}"/>
    <dgm:cxn modelId="{D9194311-006B-4E46-8AB6-BB42E00A8EFA}" srcId="{4F5B8984-1A04-4F87-9062-5FB546E9D98F}" destId="{42115AE9-6E1D-4A88-B111-F7566D6F7BDD}" srcOrd="1" destOrd="0" parTransId="{227E8F90-21DE-4ADD-8A12-2E6675AA9333}" sibTransId="{23EF92E6-1CE5-4C6C-B7C8-2F45DA3E6452}"/>
    <dgm:cxn modelId="{A7452346-8CE9-4FB6-B750-BF095A648D31}" type="presOf" srcId="{EF5BEC17-825B-49F5-982A-D222B8983D84}" destId="{00420826-7959-450D-81F5-C1F04FD8413B}" srcOrd="0" destOrd="0" presId="urn:microsoft.com/office/officeart/2005/8/layout/chevron2"/>
    <dgm:cxn modelId="{53AE2539-D8F0-41BA-8375-200B2B23FD80}" srcId="{89C67B46-5D8D-4FBB-B2C5-ECF8AEF68EF9}" destId="{EF5BEC17-825B-49F5-982A-D222B8983D84}" srcOrd="0" destOrd="0" parTransId="{166E1CFF-012B-4348-9F7B-CB6554F9C5E1}" sibTransId="{BE785F71-92F5-4231-AC62-372E5ED1DF9F}"/>
    <dgm:cxn modelId="{F63DE938-9E0C-498E-98C0-C8917BF0B89B}" srcId="{19D0487D-4A48-4167-BCB0-ED44C3344043}" destId="{94469E6E-5C5D-4290-90D3-A7142A2B4563}" srcOrd="2" destOrd="0" parTransId="{6CA1A425-29A8-4672-A8B5-6C6F0FAFEBBD}" sibTransId="{00D99195-1330-4BBE-98EE-1C032F144584}"/>
    <dgm:cxn modelId="{C37FF70E-E59F-4E33-B0B3-F34676256A5A}" type="presOf" srcId="{C3EEFC06-BE82-40C5-8AE1-5058E05677DB}" destId="{E2CCBA3D-E43B-455A-8EA7-D40FB83A2033}" srcOrd="0" destOrd="1" presId="urn:microsoft.com/office/officeart/2005/8/layout/chevron2"/>
    <dgm:cxn modelId="{874ED157-4BF9-471D-89BB-270564E040C7}" srcId="{89C67B46-5D8D-4FBB-B2C5-ECF8AEF68EF9}" destId="{4F5B8984-1A04-4F87-9062-5FB546E9D98F}" srcOrd="1" destOrd="0" parTransId="{A8DB5650-E746-47A8-90A5-62AA9D567809}" sibTransId="{D1A9BD8C-2F61-4C81-AC3F-6663880ABCF1}"/>
    <dgm:cxn modelId="{8B2B5BC3-1CB0-4300-BDA8-147531F85B1C}" type="presOf" srcId="{4F5B8984-1A04-4F87-9062-5FB546E9D98F}" destId="{3072DA2A-191F-418B-866E-28AE942D72EC}" srcOrd="0" destOrd="0" presId="urn:microsoft.com/office/officeart/2005/8/layout/chevron2"/>
    <dgm:cxn modelId="{2DB74659-5398-4346-8469-840999469651}" type="presOf" srcId="{89C67B46-5D8D-4FBB-B2C5-ECF8AEF68EF9}" destId="{A4941119-9B1D-4F47-960A-F8EBB3C157D8}" srcOrd="0" destOrd="0" presId="urn:microsoft.com/office/officeart/2005/8/layout/chevron2"/>
    <dgm:cxn modelId="{1B8F79A5-BD27-4868-A510-27DB3B7D0661}" type="presOf" srcId="{EFB617E9-1BD0-484E-AE08-3A1DB46FE92C}" destId="{13091EC3-8705-4724-A84A-4809A4D4CF16}" srcOrd="0" destOrd="1" presId="urn:microsoft.com/office/officeart/2005/8/layout/chevron2"/>
    <dgm:cxn modelId="{922E16BE-2EA6-4FFD-940D-D4EA5EE2261E}" type="presOf" srcId="{94469E6E-5C5D-4290-90D3-A7142A2B4563}" destId="{13091EC3-8705-4724-A84A-4809A4D4CF16}" srcOrd="0" destOrd="2" presId="urn:microsoft.com/office/officeart/2005/8/layout/chevron2"/>
    <dgm:cxn modelId="{3AE03D3B-8061-4C45-934E-F1A37E6B54CE}" srcId="{EF5BEC17-825B-49F5-982A-D222B8983D84}" destId="{C3EEFC06-BE82-40C5-8AE1-5058E05677DB}" srcOrd="1" destOrd="0" parTransId="{86710705-A26C-4CC5-9EEB-E22614FD5A2A}" sibTransId="{2B42D6FD-D4EE-4B66-AEAA-01E4C1EC680D}"/>
    <dgm:cxn modelId="{0C15B2B3-31B2-4F07-B016-C5096FDB69A1}" srcId="{4F5B8984-1A04-4F87-9062-5FB546E9D98F}" destId="{EF473F78-5C35-4A27-B55F-8C1F4850C864}" srcOrd="0" destOrd="0" parTransId="{6EDF348B-5BFE-4E08-A762-C987A29FB854}" sibTransId="{137E67E5-8096-45A1-BCB5-6946222FC034}"/>
    <dgm:cxn modelId="{217745A8-7F6D-4072-B95A-B80FB9454FCA}" type="presOf" srcId="{28B0A1F9-7656-4F05-A7E5-83A575AC299A}" destId="{13091EC3-8705-4724-A84A-4809A4D4CF16}" srcOrd="0" destOrd="0" presId="urn:microsoft.com/office/officeart/2005/8/layout/chevron2"/>
    <dgm:cxn modelId="{90DC4304-838C-43A5-B97E-D5F89C40FEAC}" srcId="{19D0487D-4A48-4167-BCB0-ED44C3344043}" destId="{EFB617E9-1BD0-484E-AE08-3A1DB46FE92C}" srcOrd="1" destOrd="0" parTransId="{DA805E40-0D25-49C2-89BE-C08CCF3CCFEB}" sibTransId="{40DA36FC-6056-4ECA-93BD-4D74711F20A5}"/>
    <dgm:cxn modelId="{F83AE3AC-7054-48E2-8F8A-3E67B1EA2749}" type="presOf" srcId="{D5199110-79BC-4343-82C0-AE38DA7BE42C}" destId="{E2CCBA3D-E43B-455A-8EA7-D40FB83A2033}" srcOrd="0" destOrd="0" presId="urn:microsoft.com/office/officeart/2005/8/layout/chevron2"/>
    <dgm:cxn modelId="{31F36785-6AAF-4DDB-AD3F-DF8D9481670C}" type="presOf" srcId="{EF473F78-5C35-4A27-B55F-8C1F4850C864}" destId="{613A1764-E7CD-4F33-B2F5-E9FA8E9D4005}" srcOrd="0" destOrd="0" presId="urn:microsoft.com/office/officeart/2005/8/layout/chevron2"/>
    <dgm:cxn modelId="{CBFCD88D-E80D-4763-82D4-D8B71146D50C}" type="presOf" srcId="{19D0487D-4A48-4167-BCB0-ED44C3344043}" destId="{BD27A356-54AA-4C77-AAC5-90D19E4C70F3}" srcOrd="0" destOrd="0" presId="urn:microsoft.com/office/officeart/2005/8/layout/chevron2"/>
    <dgm:cxn modelId="{E1BEE098-18FB-46BC-BA61-CD16FED53CDB}" srcId="{EF5BEC17-825B-49F5-982A-D222B8983D84}" destId="{D5199110-79BC-4343-82C0-AE38DA7BE42C}" srcOrd="0" destOrd="0" parTransId="{48732C2E-A78B-47A5-B3A4-D3F32346072F}" sibTransId="{276240CA-9DEE-4EFD-9538-B2D27D6EB43D}"/>
    <dgm:cxn modelId="{619AC44D-1E84-4C66-B1AD-BE4715BE35CF}" type="presOf" srcId="{42115AE9-6E1D-4A88-B111-F7566D6F7BDD}" destId="{613A1764-E7CD-4F33-B2F5-E9FA8E9D4005}" srcOrd="0" destOrd="1" presId="urn:microsoft.com/office/officeart/2005/8/layout/chevron2"/>
    <dgm:cxn modelId="{A3DDFF16-4904-4CAB-A5FA-B422E109BE88}" type="presParOf" srcId="{A4941119-9B1D-4F47-960A-F8EBB3C157D8}" destId="{0AB7E0CE-75F3-4844-8D1D-DC0F1BF3194E}" srcOrd="0" destOrd="0" presId="urn:microsoft.com/office/officeart/2005/8/layout/chevron2"/>
    <dgm:cxn modelId="{A5E99660-8A15-4088-BBB8-EE4731353DA1}" type="presParOf" srcId="{0AB7E0CE-75F3-4844-8D1D-DC0F1BF3194E}" destId="{00420826-7959-450D-81F5-C1F04FD8413B}" srcOrd="0" destOrd="0" presId="urn:microsoft.com/office/officeart/2005/8/layout/chevron2"/>
    <dgm:cxn modelId="{DF9D4EE3-B26F-40B7-8641-8967FF296EA9}" type="presParOf" srcId="{0AB7E0CE-75F3-4844-8D1D-DC0F1BF3194E}" destId="{E2CCBA3D-E43B-455A-8EA7-D40FB83A2033}" srcOrd="1" destOrd="0" presId="urn:microsoft.com/office/officeart/2005/8/layout/chevron2"/>
    <dgm:cxn modelId="{10679F72-633B-4DC3-BC3E-DB4AC799F4C1}" type="presParOf" srcId="{A4941119-9B1D-4F47-960A-F8EBB3C157D8}" destId="{F18383B0-1CAB-4BE7-94F2-9D8CFEAF55B7}" srcOrd="1" destOrd="0" presId="urn:microsoft.com/office/officeart/2005/8/layout/chevron2"/>
    <dgm:cxn modelId="{86EB6421-87DC-4352-96B5-A65DE2A9069F}" type="presParOf" srcId="{A4941119-9B1D-4F47-960A-F8EBB3C157D8}" destId="{468FA144-C519-4C1F-A0C5-EBEE6D97E74D}" srcOrd="2" destOrd="0" presId="urn:microsoft.com/office/officeart/2005/8/layout/chevron2"/>
    <dgm:cxn modelId="{8E24A2E9-2063-4ED2-89E2-DED4E17CA268}" type="presParOf" srcId="{468FA144-C519-4C1F-A0C5-EBEE6D97E74D}" destId="{3072DA2A-191F-418B-866E-28AE942D72EC}" srcOrd="0" destOrd="0" presId="urn:microsoft.com/office/officeart/2005/8/layout/chevron2"/>
    <dgm:cxn modelId="{ED992AE6-36DD-4666-BCDD-49CA1A35FE67}" type="presParOf" srcId="{468FA144-C519-4C1F-A0C5-EBEE6D97E74D}" destId="{613A1764-E7CD-4F33-B2F5-E9FA8E9D4005}" srcOrd="1" destOrd="0" presId="urn:microsoft.com/office/officeart/2005/8/layout/chevron2"/>
    <dgm:cxn modelId="{50D2EE8D-4BC8-49ED-BDD4-57D56E8C1721}" type="presParOf" srcId="{A4941119-9B1D-4F47-960A-F8EBB3C157D8}" destId="{43AB74C6-25E1-45F8-9C89-A45976559F44}" srcOrd="3" destOrd="0" presId="urn:microsoft.com/office/officeart/2005/8/layout/chevron2"/>
    <dgm:cxn modelId="{1FDF881D-30F1-437F-AF55-DCB9DFEC58CF}" type="presParOf" srcId="{A4941119-9B1D-4F47-960A-F8EBB3C157D8}" destId="{64410649-327A-4662-B9DD-2F6B74CD2C56}" srcOrd="4" destOrd="0" presId="urn:microsoft.com/office/officeart/2005/8/layout/chevron2"/>
    <dgm:cxn modelId="{64697853-B83A-4476-ACDD-B8FE303EC6BC}" type="presParOf" srcId="{64410649-327A-4662-B9DD-2F6B74CD2C56}" destId="{BD27A356-54AA-4C77-AAC5-90D19E4C70F3}" srcOrd="0" destOrd="0" presId="urn:microsoft.com/office/officeart/2005/8/layout/chevron2"/>
    <dgm:cxn modelId="{B15E459A-727E-4CAE-A154-2CC8D0D3BCA0}" type="presParOf" srcId="{64410649-327A-4662-B9DD-2F6B74CD2C56}" destId="{13091EC3-8705-4724-A84A-4809A4D4CF16}"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20826-7959-450D-81F5-C1F04FD8413B}">
      <dsp:nvSpPr>
        <dsp:cNvPr id="0" name=""/>
        <dsp:cNvSpPr/>
      </dsp:nvSpPr>
      <dsp:spPr>
        <a:xfrm rot="5400000">
          <a:off x="-249777" y="249812"/>
          <a:ext cx="1665185" cy="1165629"/>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smtClean="0"/>
            <a:t>1</a:t>
          </a:r>
          <a:endParaRPr lang="tr-TR" sz="3400" kern="1200" dirty="0"/>
        </a:p>
      </dsp:txBody>
      <dsp:txXfrm rot="-5400000">
        <a:off x="2" y="582849"/>
        <a:ext cx="1165629" cy="499556"/>
      </dsp:txXfrm>
    </dsp:sp>
    <dsp:sp modelId="{E2CCBA3D-E43B-455A-8EA7-D40FB83A2033}">
      <dsp:nvSpPr>
        <dsp:cNvPr id="0" name=""/>
        <dsp:cNvSpPr/>
      </dsp:nvSpPr>
      <dsp:spPr>
        <a:xfrm rot="5400000">
          <a:off x="3927829" y="-2762165"/>
          <a:ext cx="1082370" cy="6606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i="1" kern="1200" dirty="0" smtClean="0"/>
            <a:t>01.08.2014 tarihinde 33 fiili çalışana sahip (F) işvereni ile düzenlenen İEP 15.12.2014 tarihinde bitmiştir.</a:t>
          </a:r>
          <a:endParaRPr lang="tr-TR" sz="1400" kern="1200" dirty="0"/>
        </a:p>
        <a:p>
          <a:pPr marL="114300" lvl="1" indent="-114300" algn="l" defTabSz="622300">
            <a:lnSpc>
              <a:spcPct val="90000"/>
            </a:lnSpc>
            <a:spcBef>
              <a:spcPct val="0"/>
            </a:spcBef>
            <a:spcAft>
              <a:spcPct val="15000"/>
            </a:spcAft>
            <a:buChar char="••"/>
          </a:pPr>
          <a:r>
            <a:rPr lang="tr-TR" sz="1400" i="1" kern="1200" dirty="0" smtClean="0"/>
            <a:t>Taahhütname alınarak 19.12.2014 tarihi itibariyle de yeni program başlatılmıştır. </a:t>
          </a:r>
          <a:endParaRPr lang="tr-TR" sz="1400" kern="1200" dirty="0"/>
        </a:p>
      </dsp:txBody>
      <dsp:txXfrm rot="-5400000">
        <a:off x="1165630" y="52871"/>
        <a:ext cx="6553933" cy="976696"/>
      </dsp:txXfrm>
    </dsp:sp>
    <dsp:sp modelId="{3072DA2A-191F-418B-866E-28AE942D72EC}">
      <dsp:nvSpPr>
        <dsp:cNvPr id="0" name=""/>
        <dsp:cNvSpPr/>
      </dsp:nvSpPr>
      <dsp:spPr>
        <a:xfrm rot="5400000">
          <a:off x="-249777" y="1721441"/>
          <a:ext cx="1665185" cy="1165629"/>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smtClean="0"/>
            <a:t>2</a:t>
          </a:r>
          <a:endParaRPr lang="tr-TR" sz="3400" kern="1200" dirty="0"/>
        </a:p>
      </dsp:txBody>
      <dsp:txXfrm rot="-5400000">
        <a:off x="2" y="2054478"/>
        <a:ext cx="1165629" cy="499556"/>
      </dsp:txXfrm>
    </dsp:sp>
    <dsp:sp modelId="{613A1764-E7CD-4F33-B2F5-E9FA8E9D4005}">
      <dsp:nvSpPr>
        <dsp:cNvPr id="0" name=""/>
        <dsp:cNvSpPr/>
      </dsp:nvSpPr>
      <dsp:spPr>
        <a:xfrm rot="5400000">
          <a:off x="3915474" y="-1178727"/>
          <a:ext cx="1082370" cy="6606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tr-TR" sz="1400" i="1" kern="1200" dirty="0" smtClean="0"/>
            <a:t>23.01.2015’te yapılan tespitte  işverenin programın bitiş tarihi olan 15.12.2014’te 32 fiili çalışanı olduğu anlaşılmıştır.</a:t>
          </a:r>
          <a:endParaRPr lang="tr-TR" sz="1400" kern="1200" dirty="0"/>
        </a:p>
        <a:p>
          <a:pPr marL="114300" lvl="1" indent="-114300" algn="l" defTabSz="622300">
            <a:lnSpc>
              <a:spcPct val="90000"/>
            </a:lnSpc>
            <a:spcBef>
              <a:spcPct val="0"/>
            </a:spcBef>
            <a:spcAft>
              <a:spcPct val="15000"/>
            </a:spcAft>
            <a:buChar char="••"/>
          </a:pPr>
          <a:r>
            <a:rPr lang="tr-TR" sz="1400" i="1" kern="1200" dirty="0" smtClean="0"/>
            <a:t>(F) işvereni 23.02.2015 tarihine kadar 1 kişiyi istihdam etmemiş olup işverene 23.02.2015 tarihinden başlamak üzere 12 ay süreyle kurs ve programlardan yararlanamama yönünde yaptırım uygulanmaya başlanmıştır</a:t>
          </a:r>
          <a:r>
            <a:rPr lang="tr-TR" sz="1200" i="1" kern="1200" dirty="0" smtClean="0"/>
            <a:t>. </a:t>
          </a:r>
          <a:endParaRPr lang="tr-TR" sz="1200" kern="1200" dirty="0"/>
        </a:p>
      </dsp:txBody>
      <dsp:txXfrm rot="-5400000">
        <a:off x="1153275" y="1636309"/>
        <a:ext cx="6553933" cy="976696"/>
      </dsp:txXfrm>
    </dsp:sp>
    <dsp:sp modelId="{BD27A356-54AA-4C77-AAC5-90D19E4C70F3}">
      <dsp:nvSpPr>
        <dsp:cNvPr id="0" name=""/>
        <dsp:cNvSpPr/>
      </dsp:nvSpPr>
      <dsp:spPr>
        <a:xfrm rot="5400000">
          <a:off x="-249777" y="3193070"/>
          <a:ext cx="1665185" cy="1165629"/>
        </a:xfrm>
        <a:prstGeom prst="chevron">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smtClean="0"/>
            <a:t>3</a:t>
          </a:r>
          <a:endParaRPr lang="tr-TR" sz="3400" kern="1200" dirty="0"/>
        </a:p>
      </dsp:txBody>
      <dsp:txXfrm rot="-5400000">
        <a:off x="2" y="3526107"/>
        <a:ext cx="1165629" cy="499556"/>
      </dsp:txXfrm>
    </dsp:sp>
    <dsp:sp modelId="{13091EC3-8705-4724-A84A-4809A4D4CF16}">
      <dsp:nvSpPr>
        <dsp:cNvPr id="0" name=""/>
        <dsp:cNvSpPr/>
      </dsp:nvSpPr>
      <dsp:spPr>
        <a:xfrm rot="5400000">
          <a:off x="3927829" y="181092"/>
          <a:ext cx="1082370" cy="66067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tr-TR" sz="1400" kern="1200" dirty="0"/>
        </a:p>
        <a:p>
          <a:pPr marL="114300" lvl="1" indent="-114300" algn="l" defTabSz="622300">
            <a:lnSpc>
              <a:spcPct val="90000"/>
            </a:lnSpc>
            <a:spcBef>
              <a:spcPct val="0"/>
            </a:spcBef>
            <a:spcAft>
              <a:spcPct val="15000"/>
            </a:spcAft>
            <a:buChar char="••"/>
          </a:pPr>
          <a:r>
            <a:rPr lang="tr-TR" sz="1400" i="1" kern="1200" dirty="0" smtClean="0"/>
            <a:t>Bu durumda 19.12.2014 tarihinde başlatılan programın da sonlandırılması gerekecektir.</a:t>
          </a:r>
          <a:endParaRPr lang="tr-TR" sz="1400" kern="1200" dirty="0"/>
        </a:p>
        <a:p>
          <a:pPr marL="114300" lvl="1" indent="-114300" algn="l" defTabSz="622300">
            <a:lnSpc>
              <a:spcPct val="90000"/>
            </a:lnSpc>
            <a:spcBef>
              <a:spcPct val="0"/>
            </a:spcBef>
            <a:spcAft>
              <a:spcPct val="15000"/>
            </a:spcAft>
            <a:buChar char="••"/>
          </a:pPr>
          <a:r>
            <a:rPr lang="tr-TR" sz="1400" kern="1200" dirty="0" smtClean="0"/>
            <a:t>Maddi yaptırım uygulanmayacaktır.</a:t>
          </a:r>
          <a:endParaRPr lang="tr-TR" sz="1400" kern="1200" dirty="0"/>
        </a:p>
      </dsp:txBody>
      <dsp:txXfrm rot="-5400000">
        <a:off x="1165630" y="2996129"/>
        <a:ext cx="6553933" cy="9766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5925"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62388" y="0"/>
            <a:ext cx="2955925" cy="496888"/>
          </a:xfrm>
          <a:prstGeom prst="rect">
            <a:avLst/>
          </a:prstGeom>
        </p:spPr>
        <p:txBody>
          <a:bodyPr vert="horz" lIns="91440" tIns="45720" rIns="91440" bIns="45720" rtlCol="0"/>
          <a:lstStyle>
            <a:lvl1pPr algn="r">
              <a:defRPr sz="1200"/>
            </a:lvl1pPr>
          </a:lstStyle>
          <a:p>
            <a:fld id="{BE0E92D3-83FB-4B2E-85AB-8861B805654D}" type="datetimeFigureOut">
              <a:rPr lang="tr-TR" smtClean="0"/>
              <a:pPr/>
              <a:t>13.04.2016</a:t>
            </a:fld>
            <a:endParaRPr lang="tr-TR"/>
          </a:p>
        </p:txBody>
      </p:sp>
      <p:sp>
        <p:nvSpPr>
          <p:cNvPr id="4" name="Altbilgi Yer Tutucusu 3"/>
          <p:cNvSpPr>
            <a:spLocks noGrp="1"/>
          </p:cNvSpPr>
          <p:nvPr>
            <p:ph type="ftr" sz="quarter" idx="2"/>
          </p:nvPr>
        </p:nvSpPr>
        <p:spPr>
          <a:xfrm>
            <a:off x="0" y="9432925"/>
            <a:ext cx="2955925"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62388" y="9432925"/>
            <a:ext cx="2955925" cy="496888"/>
          </a:xfrm>
          <a:prstGeom prst="rect">
            <a:avLst/>
          </a:prstGeom>
        </p:spPr>
        <p:txBody>
          <a:bodyPr vert="horz" lIns="91440" tIns="45720" rIns="91440" bIns="45720" rtlCol="0" anchor="b"/>
          <a:lstStyle>
            <a:lvl1pPr algn="r">
              <a:defRPr sz="1200"/>
            </a:lvl1pPr>
          </a:lstStyle>
          <a:p>
            <a:fld id="{69947B11-3554-4B04-AD12-55C47A3931B7}" type="slidenum">
              <a:rPr lang="tr-TR" smtClean="0"/>
              <a:pPr/>
              <a:t>‹#›</a:t>
            </a:fld>
            <a:endParaRPr lang="tr-TR"/>
          </a:p>
        </p:txBody>
      </p:sp>
    </p:spTree>
    <p:extLst>
      <p:ext uri="{BB962C8B-B14F-4D97-AF65-F5344CB8AC3E}">
        <p14:creationId xmlns:p14="http://schemas.microsoft.com/office/powerpoint/2010/main" val="2400781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63032" y="0"/>
            <a:ext cx="2955290" cy="496570"/>
          </a:xfrm>
          <a:prstGeom prst="rect">
            <a:avLst/>
          </a:prstGeom>
        </p:spPr>
        <p:txBody>
          <a:bodyPr vert="horz" lIns="91440" tIns="45720" rIns="91440" bIns="45720" rtlCol="0"/>
          <a:lstStyle>
            <a:lvl1pPr algn="r">
              <a:defRPr sz="1200"/>
            </a:lvl1pPr>
          </a:lstStyle>
          <a:p>
            <a:fld id="{EF47F731-7128-45E0-BC54-3598F04CA0DD}" type="datetimeFigureOut">
              <a:rPr lang="tr-TR" smtClean="0"/>
              <a:pPr/>
              <a:t>13.04.2016</a:t>
            </a:fld>
            <a:endParaRPr lang="tr-TR"/>
          </a:p>
        </p:txBody>
      </p:sp>
      <p:sp>
        <p:nvSpPr>
          <p:cNvPr id="4" name="Slayt Görüntüsü Yer Tutucusu 3"/>
          <p:cNvSpPr>
            <a:spLocks noGrp="1" noRot="1" noChangeAspect="1"/>
          </p:cNvSpPr>
          <p:nvPr>
            <p:ph type="sldImg" idx="2"/>
          </p:nvPr>
        </p:nvSpPr>
        <p:spPr>
          <a:xfrm>
            <a:off x="927100" y="744538"/>
            <a:ext cx="4965700" cy="37242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1990" y="4717415"/>
            <a:ext cx="5455920" cy="446913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3106"/>
            <a:ext cx="2955290" cy="49657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63032" y="9433106"/>
            <a:ext cx="2955290" cy="496570"/>
          </a:xfrm>
          <a:prstGeom prst="rect">
            <a:avLst/>
          </a:prstGeom>
        </p:spPr>
        <p:txBody>
          <a:bodyPr vert="horz" lIns="91440" tIns="45720" rIns="91440" bIns="45720" rtlCol="0" anchor="b"/>
          <a:lstStyle>
            <a:lvl1pPr algn="r">
              <a:defRPr sz="1200"/>
            </a:lvl1pPr>
          </a:lstStyle>
          <a:p>
            <a:fld id="{E7C35997-DEE4-4BA7-90DE-41B4E9B66CC7}" type="slidenum">
              <a:rPr lang="tr-TR" smtClean="0"/>
              <a:pPr/>
              <a:t>‹#›</a:t>
            </a:fld>
            <a:endParaRPr lang="tr-TR"/>
          </a:p>
        </p:txBody>
      </p:sp>
    </p:spTree>
    <p:extLst>
      <p:ext uri="{BB962C8B-B14F-4D97-AF65-F5344CB8AC3E}">
        <p14:creationId xmlns:p14="http://schemas.microsoft.com/office/powerpoint/2010/main" val="337826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8FF87093-8502-4E04-B366-BE6CECEAE16B}" type="slidenum">
              <a:rPr lang="en-US" smtClean="0"/>
              <a:pPr>
                <a:defRPr/>
              </a:pPr>
              <a:t>1</a:t>
            </a:fld>
            <a:endParaRPr lang="en-US"/>
          </a:p>
        </p:txBody>
      </p:sp>
    </p:spTree>
    <p:extLst>
      <p:ext uri="{BB962C8B-B14F-4D97-AF65-F5344CB8AC3E}">
        <p14:creationId xmlns:p14="http://schemas.microsoft.com/office/powerpoint/2010/main" val="4233065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F2F80E-825B-489E-ABED-924A123527D2}" type="slidenum">
              <a:rPr lang="en-US"/>
              <a:pPr>
                <a:defRPr/>
              </a:pPr>
              <a:t>‹#›</a:t>
            </a:fld>
            <a:endParaRPr lang="en-US"/>
          </a:p>
        </p:txBody>
      </p:sp>
    </p:spTree>
    <p:extLst>
      <p:ext uri="{BB962C8B-B14F-4D97-AF65-F5344CB8AC3E}">
        <p14:creationId xmlns:p14="http://schemas.microsoft.com/office/powerpoint/2010/main" val="14353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13E3E6-9579-4D06-A0F5-E4090563429E}" type="slidenum">
              <a:rPr lang="en-US"/>
              <a:pPr>
                <a:defRPr/>
              </a:pPr>
              <a:t>‹#›</a:t>
            </a:fld>
            <a:endParaRPr lang="en-US"/>
          </a:p>
        </p:txBody>
      </p:sp>
    </p:spTree>
    <p:extLst>
      <p:ext uri="{BB962C8B-B14F-4D97-AF65-F5344CB8AC3E}">
        <p14:creationId xmlns:p14="http://schemas.microsoft.com/office/powerpoint/2010/main" val="103982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437C1-039C-408D-89BF-7AA17901349C}" type="slidenum">
              <a:rPr lang="en-US"/>
              <a:pPr>
                <a:defRPr/>
              </a:pPr>
              <a:t>‹#›</a:t>
            </a:fld>
            <a:endParaRPr lang="en-US"/>
          </a:p>
        </p:txBody>
      </p:sp>
    </p:spTree>
    <p:extLst>
      <p:ext uri="{BB962C8B-B14F-4D97-AF65-F5344CB8AC3E}">
        <p14:creationId xmlns:p14="http://schemas.microsoft.com/office/powerpoint/2010/main" val="2504962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709"/>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lvl1pPr>
          </a:lstStyle>
          <a:p>
            <a:pPr>
              <a:defRPr/>
            </a:pPr>
            <a:endParaRPr lang="tr-TR">
              <a:solidFill>
                <a:srgbClr val="DEDEDE">
                  <a:shade val="90000"/>
                </a:srgb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3070AE08-D533-4645-894E-FD10AC9BCB55}" type="slidenum">
              <a:rPr lang="tr-TR">
                <a:solidFill>
                  <a:srgbClr val="DEDEDE">
                    <a:shade val="90000"/>
                  </a:srgbClr>
                </a:solidFill>
              </a:rPr>
              <a:pPr>
                <a:defRPr/>
              </a:pPr>
              <a:t>‹#›</a:t>
            </a:fld>
            <a:endParaRPr lang="tr-TR">
              <a:solidFill>
                <a:srgbClr val="DEDEDE">
                  <a:shade val="90000"/>
                </a:srgbClr>
              </a:solidFill>
            </a:endParaRPr>
          </a:p>
        </p:txBody>
      </p:sp>
    </p:spTree>
    <p:extLst>
      <p:ext uri="{BB962C8B-B14F-4D97-AF65-F5344CB8AC3E}">
        <p14:creationId xmlns:p14="http://schemas.microsoft.com/office/powerpoint/2010/main" val="111190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şlık Slay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4"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5"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6"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7"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8"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12" name="1 Título"/>
          <p:cNvSpPr>
            <a:spLocks noGrp="1"/>
          </p:cNvSpPr>
          <p:nvPr>
            <p:ph type="title"/>
          </p:nvPr>
        </p:nvSpPr>
        <p:spPr>
          <a:xfrm>
            <a:off x="2267744" y="3212976"/>
            <a:ext cx="6692280" cy="1656184"/>
          </a:xfrm>
        </p:spPr>
        <p:txBody>
          <a:bodyPr anchor="t"/>
          <a:lstStyle>
            <a:lvl1pPr algn="r">
              <a:defRPr sz="3200" b="1" u="none" cap="none" spc="0" baseline="0">
                <a:ln w="19050">
                  <a:noFill/>
                  <a:prstDash val="solid"/>
                </a:ln>
                <a:solidFill>
                  <a:srgbClr val="172B61"/>
                </a:solidFill>
                <a:effectLst>
                  <a:outerShdw blurRad="50000" dist="50800" dir="7500000" algn="tl">
                    <a:srgbClr val="000000">
                      <a:shade val="5000"/>
                      <a:alpha val="35000"/>
                    </a:srgbClr>
                  </a:outerShdw>
                </a:effectLst>
              </a:defRPr>
            </a:lvl1pPr>
          </a:lstStyle>
          <a:p>
            <a:r>
              <a:rPr lang="tr-TR" smtClean="0"/>
              <a:t>Click to edit Master title style</a:t>
            </a:r>
            <a:endParaRPr lang="es-ES" dirty="0"/>
          </a:p>
        </p:txBody>
      </p:sp>
    </p:spTree>
    <p:extLst>
      <p:ext uri="{BB962C8B-B14F-4D97-AF65-F5344CB8AC3E}">
        <p14:creationId xmlns:p14="http://schemas.microsoft.com/office/powerpoint/2010/main" val="4046308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3" name="2 Marcador de contenido"/>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4" name="Rectangle 5"/>
          <p:cNvSpPr>
            <a:spLocks noGrp="1" noChangeArrowheads="1"/>
          </p:cNvSpPr>
          <p:nvPr>
            <p:ph type="ftr" sz="quarter" idx="10"/>
          </p:nvPr>
        </p:nvSpPr>
        <p:spPr>
          <a:xfrm>
            <a:off x="468313" y="6324600"/>
            <a:ext cx="5688012" cy="417513"/>
          </a:xfrm>
          <a:prstGeom prst="rect">
            <a:avLst/>
          </a:prstGeom>
        </p:spPr>
        <p:txBody>
          <a:bodyPr/>
          <a:lstStyle>
            <a:lvl1pPr algn="l">
              <a:defRPr sz="1000" b="0" i="0">
                <a:latin typeface="Arial"/>
                <a:ea typeface="+mn-ea"/>
                <a:cs typeface="Arial"/>
              </a:defRPr>
            </a:lvl1pPr>
          </a:lstStyle>
          <a:p>
            <a:pPr fontAlgn="base">
              <a:spcBef>
                <a:spcPct val="0"/>
              </a:spcBef>
              <a:spcAft>
                <a:spcPct val="0"/>
              </a:spcAft>
              <a:defRPr/>
            </a:pPr>
            <a:endParaRPr lang="en-US">
              <a:solidFill>
                <a:srgbClr val="000066"/>
              </a:solidFill>
            </a:endParaRPr>
          </a:p>
        </p:txBody>
      </p:sp>
      <p:sp>
        <p:nvSpPr>
          <p:cNvPr id="5" name="Rectangle 7"/>
          <p:cNvSpPr>
            <a:spLocks noGrp="1" noChangeArrowheads="1"/>
          </p:cNvSpPr>
          <p:nvPr>
            <p:ph type="sldNum" sz="quarter" idx="11"/>
          </p:nvPr>
        </p:nvSpPr>
        <p:spPr/>
        <p:txBody>
          <a:bodyPr/>
          <a:lstStyle>
            <a:lvl1pPr>
              <a:defRPr/>
            </a:lvl1pPr>
          </a:lstStyle>
          <a:p>
            <a:pPr>
              <a:defRPr/>
            </a:pPr>
            <a:fld id="{EF525EEB-6ACC-4B7E-98D9-2513EEE50CE5}" type="slidenum">
              <a:rPr lang="es-ES"/>
              <a:pPr>
                <a:defRPr/>
              </a:pPr>
              <a:t>‹#›</a:t>
            </a:fld>
            <a:endParaRPr lang="es-ES"/>
          </a:p>
        </p:txBody>
      </p:sp>
    </p:spTree>
    <p:extLst>
      <p:ext uri="{BB962C8B-B14F-4D97-AF65-F5344CB8AC3E}">
        <p14:creationId xmlns:p14="http://schemas.microsoft.com/office/powerpoint/2010/main" val="333901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sp>
        <p:nvSpPr>
          <p:cNvPr id="2" name="1 Título"/>
          <p:cNvSpPr>
            <a:spLocks noGrp="1"/>
          </p:cNvSpPr>
          <p:nvPr>
            <p:ph type="title"/>
          </p:nvPr>
        </p:nvSpPr>
        <p:spPr>
          <a:xfrm>
            <a:off x="755576" y="1418853"/>
            <a:ext cx="7772400" cy="1362075"/>
          </a:xfrm>
        </p:spPr>
        <p:txBody>
          <a:bodyPr anchor="t"/>
          <a:lstStyle>
            <a:lvl1pPr algn="ctr">
              <a:defRPr sz="3200" b="1" u="none" cap="none" spc="0">
                <a:ln w="19050">
                  <a:noFill/>
                  <a:prstDash val="solid"/>
                </a:ln>
                <a:solidFill>
                  <a:srgbClr val="172B61"/>
                </a:solidFill>
                <a:effectLst>
                  <a:outerShdw blurRad="50000" dist="50800" dir="7500000" algn="tl">
                    <a:srgbClr val="000000">
                      <a:shade val="5000"/>
                      <a:alpha val="35000"/>
                    </a:srgbClr>
                  </a:outerShdw>
                </a:effectLst>
              </a:defRPr>
            </a:lvl1pPr>
          </a:lstStyle>
          <a:p>
            <a:r>
              <a:rPr lang="tr-TR" smtClean="0"/>
              <a:t>Click to edit Master title style</a:t>
            </a:r>
            <a:endParaRPr lang="es-ES" dirty="0"/>
          </a:p>
        </p:txBody>
      </p:sp>
      <p:sp>
        <p:nvSpPr>
          <p:cNvPr id="3" name="2 Marcador de texto"/>
          <p:cNvSpPr>
            <a:spLocks noGrp="1"/>
          </p:cNvSpPr>
          <p:nvPr>
            <p:ph type="body" idx="1"/>
          </p:nvPr>
        </p:nvSpPr>
        <p:spPr>
          <a:xfrm>
            <a:off x="683568" y="314096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Click to edit Master text styles</a:t>
            </a:r>
          </a:p>
        </p:txBody>
      </p:sp>
      <p:sp>
        <p:nvSpPr>
          <p:cNvPr id="4" name="Rectangle 7"/>
          <p:cNvSpPr>
            <a:spLocks noGrp="1" noChangeArrowheads="1"/>
          </p:cNvSpPr>
          <p:nvPr>
            <p:ph type="sldNum" sz="quarter" idx="10"/>
          </p:nvPr>
        </p:nvSpPr>
        <p:spPr/>
        <p:txBody>
          <a:bodyPr/>
          <a:lstStyle>
            <a:lvl1pPr>
              <a:defRPr/>
            </a:lvl1pPr>
          </a:lstStyle>
          <a:p>
            <a:pPr>
              <a:defRPr/>
            </a:pPr>
            <a:fld id="{01671194-D183-4A84-A153-4FA97D8D409D}" type="slidenum">
              <a:rPr lang="es-ES"/>
              <a:pPr>
                <a:defRPr/>
              </a:pPr>
              <a:t>‹#›</a:t>
            </a:fld>
            <a:endParaRPr lang="es-ES"/>
          </a:p>
        </p:txBody>
      </p:sp>
      <p:sp>
        <p:nvSpPr>
          <p:cNvPr id="5" name="Rectangle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fontAlgn="base">
              <a:spcBef>
                <a:spcPct val="0"/>
              </a:spcBef>
              <a:spcAft>
                <a:spcPct val="0"/>
              </a:spcAft>
              <a:defRPr/>
            </a:pPr>
            <a:endParaRPr lang="en-US">
              <a:solidFill>
                <a:srgbClr val="000066"/>
              </a:solidFill>
            </a:endParaRPr>
          </a:p>
        </p:txBody>
      </p:sp>
    </p:spTree>
    <p:extLst>
      <p:ext uri="{BB962C8B-B14F-4D97-AF65-F5344CB8AC3E}">
        <p14:creationId xmlns:p14="http://schemas.microsoft.com/office/powerpoint/2010/main" val="390232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kili Düzen">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533400" y="2438400"/>
            <a:ext cx="3810000" cy="3429000"/>
          </a:xfrm>
        </p:spPr>
        <p:txBody>
          <a:bodyPr/>
          <a:lstStyle>
            <a:lvl1pPr>
              <a:defRPr sz="2800">
                <a:solidFill>
                  <a:srgbClr val="3D4E84"/>
                </a:solidFill>
              </a:defRPr>
            </a:lvl1pPr>
            <a:lvl2pPr>
              <a:defRPr sz="2400">
                <a:solidFill>
                  <a:srgbClr val="3D4E84"/>
                </a:solidFill>
              </a:defRPr>
            </a:lvl2pPr>
            <a:lvl3pPr>
              <a:defRPr sz="2000">
                <a:solidFill>
                  <a:srgbClr val="3D4E84"/>
                </a:solidFill>
              </a:defRPr>
            </a:lvl3pPr>
            <a:lvl4pPr algn="ctr">
              <a:defRPr sz="1800">
                <a:solidFill>
                  <a:srgbClr val="3D4E84"/>
                </a:solidFill>
              </a:defRPr>
            </a:lvl4pPr>
            <a:lvl5pPr>
              <a:defRPr sz="1800">
                <a:solidFill>
                  <a:srgbClr val="3D4E84"/>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4" name="3 Marcador de contenido"/>
          <p:cNvSpPr>
            <a:spLocks noGrp="1"/>
          </p:cNvSpPr>
          <p:nvPr>
            <p:ph sz="half" idx="2"/>
          </p:nvPr>
        </p:nvSpPr>
        <p:spPr>
          <a:xfrm>
            <a:off x="4495800" y="2438400"/>
            <a:ext cx="3810000" cy="3429000"/>
          </a:xfrm>
        </p:spPr>
        <p:txBody>
          <a:bodyPr/>
          <a:lstStyle>
            <a:lvl1pPr>
              <a:defRPr sz="2800">
                <a:solidFill>
                  <a:srgbClr val="3D4E84"/>
                </a:solidFill>
              </a:defRPr>
            </a:lvl1pPr>
            <a:lvl2pPr>
              <a:defRPr sz="2400">
                <a:solidFill>
                  <a:srgbClr val="3D4E84"/>
                </a:solidFill>
              </a:defRPr>
            </a:lvl2pPr>
            <a:lvl3pPr>
              <a:defRPr sz="2000">
                <a:solidFill>
                  <a:srgbClr val="3D4E84"/>
                </a:solidFill>
              </a:defRPr>
            </a:lvl3pPr>
            <a:lvl4pPr>
              <a:defRPr sz="1800">
                <a:solidFill>
                  <a:srgbClr val="3D4E84"/>
                </a:solidFill>
              </a:defRPr>
            </a:lvl4pPr>
            <a:lvl5pPr>
              <a:defRPr sz="1800">
                <a:solidFill>
                  <a:srgbClr val="3D4E84"/>
                </a:solidFill>
              </a:defRPr>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8"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5" name="Rectangle 7"/>
          <p:cNvSpPr>
            <a:spLocks noGrp="1" noChangeArrowheads="1"/>
          </p:cNvSpPr>
          <p:nvPr>
            <p:ph type="sldNum" sz="quarter" idx="10"/>
          </p:nvPr>
        </p:nvSpPr>
        <p:spPr/>
        <p:txBody>
          <a:bodyPr/>
          <a:lstStyle>
            <a:lvl1pPr>
              <a:defRPr/>
            </a:lvl1pPr>
          </a:lstStyle>
          <a:p>
            <a:pPr>
              <a:defRPr/>
            </a:pPr>
            <a:fld id="{6D59E30B-6B0A-4829-AA7C-00070ECE40A6}" type="slidenum">
              <a:rPr lang="es-ES"/>
              <a:pPr>
                <a:defRPr/>
              </a:pPr>
              <a:t>‹#›</a:t>
            </a:fld>
            <a:endParaRPr lang="es-ES"/>
          </a:p>
        </p:txBody>
      </p:sp>
      <p:sp>
        <p:nvSpPr>
          <p:cNvPr id="6"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fontAlgn="base">
              <a:spcBef>
                <a:spcPct val="0"/>
              </a:spcBef>
              <a:spcAft>
                <a:spcPct val="0"/>
              </a:spcAft>
              <a:defRPr/>
            </a:pPr>
            <a:endParaRPr lang="en-US">
              <a:solidFill>
                <a:srgbClr val="000066"/>
              </a:solidFill>
            </a:endParaRPr>
          </a:p>
        </p:txBody>
      </p:sp>
    </p:spTree>
    <p:extLst>
      <p:ext uri="{BB962C8B-B14F-4D97-AF65-F5344CB8AC3E}">
        <p14:creationId xmlns:p14="http://schemas.microsoft.com/office/powerpoint/2010/main" val="237787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67544" y="2276872"/>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3 Marcador de contenido"/>
          <p:cNvSpPr>
            <a:spLocks noGrp="1"/>
          </p:cNvSpPr>
          <p:nvPr>
            <p:ph sz="half" idx="2"/>
          </p:nvPr>
        </p:nvSpPr>
        <p:spPr>
          <a:xfrm>
            <a:off x="467544" y="2924944"/>
            <a:ext cx="4040188"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5" name="4 Marcador de texto"/>
          <p:cNvSpPr>
            <a:spLocks noGrp="1"/>
          </p:cNvSpPr>
          <p:nvPr>
            <p:ph type="body" sz="quarter" idx="3"/>
          </p:nvPr>
        </p:nvSpPr>
        <p:spPr>
          <a:xfrm>
            <a:off x="4644008" y="2276872"/>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5 Marcador de contenido"/>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10" name="1 Título"/>
          <p:cNvSpPr>
            <a:spLocks noGrp="1"/>
          </p:cNvSpPr>
          <p:nvPr>
            <p:ph type="title"/>
          </p:nvPr>
        </p:nvSpPr>
        <p:spPr>
          <a:xfrm>
            <a:off x="468312" y="1290464"/>
            <a:ext cx="8208143"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7" name="Rectangle 7"/>
          <p:cNvSpPr>
            <a:spLocks noGrp="1" noChangeArrowheads="1"/>
          </p:cNvSpPr>
          <p:nvPr>
            <p:ph type="sldNum" sz="quarter" idx="10"/>
          </p:nvPr>
        </p:nvSpPr>
        <p:spPr/>
        <p:txBody>
          <a:bodyPr/>
          <a:lstStyle>
            <a:lvl1pPr>
              <a:defRPr/>
            </a:lvl1pPr>
          </a:lstStyle>
          <a:p>
            <a:pPr>
              <a:defRPr/>
            </a:pPr>
            <a:fld id="{6C971898-49BB-46FE-9045-25677F87E499}" type="slidenum">
              <a:rPr lang="es-ES"/>
              <a:pPr>
                <a:defRPr/>
              </a:pPr>
              <a:t>‹#›</a:t>
            </a:fld>
            <a:endParaRPr lang="es-ES"/>
          </a:p>
        </p:txBody>
      </p:sp>
      <p:sp>
        <p:nvSpPr>
          <p:cNvPr id="8" name="Rectangle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fontAlgn="base">
              <a:spcBef>
                <a:spcPct val="0"/>
              </a:spcBef>
              <a:spcAft>
                <a:spcPct val="0"/>
              </a:spcAft>
              <a:defRPr/>
            </a:pPr>
            <a:endParaRPr lang="en-US">
              <a:solidFill>
                <a:srgbClr val="000066"/>
              </a:solidFill>
            </a:endParaRPr>
          </a:p>
        </p:txBody>
      </p:sp>
    </p:spTree>
    <p:extLst>
      <p:ext uri="{BB962C8B-B14F-4D97-AF65-F5344CB8AC3E}">
        <p14:creationId xmlns:p14="http://schemas.microsoft.com/office/powerpoint/2010/main" val="2474018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adece Başlık">
    <p:spTree>
      <p:nvGrpSpPr>
        <p:cNvPr id="1" name=""/>
        <p:cNvGrpSpPr/>
        <p:nvPr/>
      </p:nvGrpSpPr>
      <p:grpSpPr>
        <a:xfrm>
          <a:off x="0" y="0"/>
          <a:ext cx="0" cy="0"/>
          <a:chOff x="0" y="0"/>
          <a:chExt cx="0" cy="0"/>
        </a:xfrm>
      </p:grpSpPr>
      <p:sp>
        <p:nvSpPr>
          <p:cNvPr id="6"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3" name="Rectangle 7"/>
          <p:cNvSpPr>
            <a:spLocks noGrp="1" noChangeArrowheads="1"/>
          </p:cNvSpPr>
          <p:nvPr>
            <p:ph type="sldNum" sz="quarter" idx="10"/>
          </p:nvPr>
        </p:nvSpPr>
        <p:spPr/>
        <p:txBody>
          <a:bodyPr/>
          <a:lstStyle>
            <a:lvl1pPr>
              <a:defRPr/>
            </a:lvl1pPr>
          </a:lstStyle>
          <a:p>
            <a:pPr>
              <a:defRPr/>
            </a:pPr>
            <a:fld id="{FAADF5C6-5E80-42D1-AC27-62152E7BE97D}" type="slidenum">
              <a:rPr lang="es-ES"/>
              <a:pPr>
                <a:defRPr/>
              </a:pPr>
              <a:t>‹#›</a:t>
            </a:fld>
            <a:endParaRPr lang="es-ES"/>
          </a:p>
        </p:txBody>
      </p:sp>
      <p:sp>
        <p:nvSpPr>
          <p:cNvPr id="4" name="Rectangle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fontAlgn="base">
              <a:spcBef>
                <a:spcPct val="0"/>
              </a:spcBef>
              <a:spcAft>
                <a:spcPct val="0"/>
              </a:spcAft>
              <a:defRPr/>
            </a:pPr>
            <a:endParaRPr lang="en-US">
              <a:solidFill>
                <a:srgbClr val="000066"/>
              </a:solidFill>
            </a:endParaRPr>
          </a:p>
        </p:txBody>
      </p:sp>
    </p:spTree>
    <p:extLst>
      <p:ext uri="{BB962C8B-B14F-4D97-AF65-F5344CB8AC3E}">
        <p14:creationId xmlns:p14="http://schemas.microsoft.com/office/powerpoint/2010/main" val="3787760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Slayt">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p:txBody>
          <a:bodyPr/>
          <a:lstStyle>
            <a:lvl1pPr>
              <a:defRPr/>
            </a:lvl1pPr>
          </a:lstStyle>
          <a:p>
            <a:pPr>
              <a:defRPr/>
            </a:pPr>
            <a:fld id="{81548E41-2945-4C4C-B601-8249CDEF646D}" type="slidenum">
              <a:rPr lang="es-ES"/>
              <a:pPr>
                <a:defRPr/>
              </a:pPr>
              <a:t>‹#›</a:t>
            </a:fld>
            <a:endParaRPr lang="es-ES"/>
          </a:p>
        </p:txBody>
      </p:sp>
      <p:sp>
        <p:nvSpPr>
          <p:cNvPr id="3" name="Rectangle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fontAlgn="base">
              <a:spcBef>
                <a:spcPct val="0"/>
              </a:spcBef>
              <a:spcAft>
                <a:spcPct val="0"/>
              </a:spcAft>
              <a:defRPr/>
            </a:pPr>
            <a:endParaRPr lang="en-US">
              <a:solidFill>
                <a:srgbClr val="000066"/>
              </a:solidFill>
            </a:endParaRPr>
          </a:p>
        </p:txBody>
      </p:sp>
    </p:spTree>
    <p:extLst>
      <p:ext uri="{BB962C8B-B14F-4D97-AF65-F5344CB8AC3E}">
        <p14:creationId xmlns:p14="http://schemas.microsoft.com/office/powerpoint/2010/main" val="423929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918A83-B22E-46A4-BFDD-54B7F3411700}" type="slidenum">
              <a:rPr lang="en-US"/>
              <a:pPr>
                <a:defRPr/>
              </a:pPr>
              <a:t>‹#›</a:t>
            </a:fld>
            <a:endParaRPr lang="en-US"/>
          </a:p>
        </p:txBody>
      </p:sp>
    </p:spTree>
    <p:extLst>
      <p:ext uri="{BB962C8B-B14F-4D97-AF65-F5344CB8AC3E}">
        <p14:creationId xmlns:p14="http://schemas.microsoft.com/office/powerpoint/2010/main" val="1490530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aşlık ile İçerik">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5050" y="2316013"/>
            <a:ext cx="5111750" cy="3777283"/>
          </a:xfrm>
        </p:spPr>
        <p:txBody>
          <a:bodyPr/>
          <a:lstStyle>
            <a:lvl1pPr>
              <a:defRPr sz="3200">
                <a:solidFill>
                  <a:srgbClr val="3D4E84"/>
                </a:solidFill>
              </a:defRPr>
            </a:lvl1pPr>
            <a:lvl2pPr>
              <a:defRPr sz="2800">
                <a:solidFill>
                  <a:srgbClr val="3D4E84"/>
                </a:solidFill>
              </a:defRPr>
            </a:lvl2pPr>
            <a:lvl3pPr>
              <a:defRPr sz="2400">
                <a:solidFill>
                  <a:srgbClr val="3D4E84"/>
                </a:solidFill>
              </a:defRPr>
            </a:lvl3pPr>
            <a:lvl4pPr>
              <a:defRPr sz="2000">
                <a:solidFill>
                  <a:srgbClr val="3D4E84"/>
                </a:solidFill>
              </a:defRPr>
            </a:lvl4pPr>
            <a:lvl5pPr>
              <a:defRPr sz="2000">
                <a:solidFill>
                  <a:srgbClr val="3D4E84"/>
                </a:solidFill>
              </a:defRPr>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4" name="3 Marcador de texto"/>
          <p:cNvSpPr>
            <a:spLocks noGrp="1"/>
          </p:cNvSpPr>
          <p:nvPr>
            <p:ph type="body" sz="half" idx="2"/>
          </p:nvPr>
        </p:nvSpPr>
        <p:spPr>
          <a:xfrm>
            <a:off x="457200" y="2316013"/>
            <a:ext cx="3008313" cy="3777283"/>
          </a:xfrm>
        </p:spPr>
        <p:txBody>
          <a:bodyPr/>
          <a:lstStyle>
            <a:lvl1pPr marL="0" indent="0">
              <a:buNone/>
              <a:defRPr sz="1400">
                <a:solidFill>
                  <a:srgbClr val="3D4E8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8" name="1 Título"/>
          <p:cNvSpPr>
            <a:spLocks noGrp="1"/>
          </p:cNvSpPr>
          <p:nvPr>
            <p:ph type="title"/>
          </p:nvPr>
        </p:nvSpPr>
        <p:spPr>
          <a:xfrm>
            <a:off x="468312" y="1308124"/>
            <a:ext cx="8208143"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smtClean="0"/>
              <a:t>Click to edit Master title style</a:t>
            </a:r>
            <a:endParaRPr lang="es-ES" dirty="0"/>
          </a:p>
        </p:txBody>
      </p:sp>
      <p:sp>
        <p:nvSpPr>
          <p:cNvPr id="5" name="Rectangle 7"/>
          <p:cNvSpPr>
            <a:spLocks noGrp="1" noChangeArrowheads="1"/>
          </p:cNvSpPr>
          <p:nvPr>
            <p:ph type="sldNum" sz="quarter" idx="10"/>
          </p:nvPr>
        </p:nvSpPr>
        <p:spPr/>
        <p:txBody>
          <a:bodyPr/>
          <a:lstStyle>
            <a:lvl1pPr>
              <a:defRPr/>
            </a:lvl1pPr>
          </a:lstStyle>
          <a:p>
            <a:pPr>
              <a:defRPr/>
            </a:pPr>
            <a:fld id="{53009A17-508D-44C7-8AAB-25127493B30B}" type="slidenum">
              <a:rPr lang="es-ES"/>
              <a:pPr>
                <a:defRPr/>
              </a:pPr>
              <a:t>‹#›</a:t>
            </a:fld>
            <a:endParaRPr lang="es-ES"/>
          </a:p>
        </p:txBody>
      </p:sp>
      <p:sp>
        <p:nvSpPr>
          <p:cNvPr id="6"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fontAlgn="base">
              <a:spcBef>
                <a:spcPct val="0"/>
              </a:spcBef>
              <a:spcAft>
                <a:spcPct val="0"/>
              </a:spcAft>
              <a:defRPr/>
            </a:pPr>
            <a:endParaRPr lang="en-US">
              <a:solidFill>
                <a:srgbClr val="000066"/>
              </a:solidFill>
            </a:endParaRPr>
          </a:p>
        </p:txBody>
      </p:sp>
    </p:spTree>
    <p:extLst>
      <p:ext uri="{BB962C8B-B14F-4D97-AF65-F5344CB8AC3E}">
        <p14:creationId xmlns:p14="http://schemas.microsoft.com/office/powerpoint/2010/main" val="3600438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 ile Resim">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1763688" y="2338536"/>
            <a:ext cx="5486400" cy="28906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Drag picture to placeholder or click icon to add</a:t>
            </a:r>
            <a:endParaRPr lang="es-E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8"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5" name="Rectangle 7"/>
          <p:cNvSpPr>
            <a:spLocks noGrp="1" noChangeArrowheads="1"/>
          </p:cNvSpPr>
          <p:nvPr>
            <p:ph type="sldNum" sz="quarter" idx="10"/>
          </p:nvPr>
        </p:nvSpPr>
        <p:spPr/>
        <p:txBody>
          <a:bodyPr/>
          <a:lstStyle>
            <a:lvl1pPr>
              <a:defRPr/>
            </a:lvl1pPr>
          </a:lstStyle>
          <a:p>
            <a:pPr>
              <a:defRPr/>
            </a:pPr>
            <a:fld id="{6A8AA07F-05CB-48DF-8171-DB1E5C2E1E12}" type="slidenum">
              <a:rPr lang="es-ES"/>
              <a:pPr>
                <a:defRPr/>
              </a:pPr>
              <a:t>‹#›</a:t>
            </a:fld>
            <a:endParaRPr lang="es-ES"/>
          </a:p>
        </p:txBody>
      </p:sp>
      <p:sp>
        <p:nvSpPr>
          <p:cNvPr id="6"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fontAlgn="base">
              <a:spcBef>
                <a:spcPct val="0"/>
              </a:spcBef>
              <a:spcAft>
                <a:spcPct val="0"/>
              </a:spcAft>
              <a:defRPr/>
            </a:pPr>
            <a:endParaRPr lang="en-US">
              <a:solidFill>
                <a:srgbClr val="000066"/>
              </a:solidFill>
            </a:endParaRPr>
          </a:p>
        </p:txBody>
      </p:sp>
    </p:spTree>
    <p:extLst>
      <p:ext uri="{BB962C8B-B14F-4D97-AF65-F5344CB8AC3E}">
        <p14:creationId xmlns:p14="http://schemas.microsoft.com/office/powerpoint/2010/main" val="4105390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Dikey Metin">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a:xfrm rot="16200000">
            <a:off x="3167844" y="440668"/>
            <a:ext cx="2520280" cy="6912768"/>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7"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4" name="Rectangle 7"/>
          <p:cNvSpPr>
            <a:spLocks noGrp="1" noChangeArrowheads="1"/>
          </p:cNvSpPr>
          <p:nvPr>
            <p:ph type="sldNum" sz="quarter" idx="10"/>
          </p:nvPr>
        </p:nvSpPr>
        <p:spPr/>
        <p:txBody>
          <a:bodyPr/>
          <a:lstStyle>
            <a:lvl1pPr>
              <a:defRPr/>
            </a:lvl1pPr>
          </a:lstStyle>
          <a:p>
            <a:pPr>
              <a:defRPr/>
            </a:pPr>
            <a:fld id="{FDD6B7C1-A65F-48AC-9D69-B73F2B1F6E52}" type="slidenum">
              <a:rPr lang="es-ES"/>
              <a:pPr>
                <a:defRPr/>
              </a:pPr>
              <a:t>‹#›</a:t>
            </a:fld>
            <a:endParaRPr lang="es-ES"/>
          </a:p>
        </p:txBody>
      </p:sp>
      <p:sp>
        <p:nvSpPr>
          <p:cNvPr id="5"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fontAlgn="base">
              <a:spcBef>
                <a:spcPct val="0"/>
              </a:spcBef>
              <a:spcAft>
                <a:spcPct val="0"/>
              </a:spcAft>
              <a:defRPr/>
            </a:pPr>
            <a:endParaRPr lang="en-US">
              <a:solidFill>
                <a:srgbClr val="000066"/>
              </a:solidFill>
            </a:endParaRPr>
          </a:p>
        </p:txBody>
      </p:sp>
    </p:spTree>
    <p:extLst>
      <p:ext uri="{BB962C8B-B14F-4D97-AF65-F5344CB8AC3E}">
        <p14:creationId xmlns:p14="http://schemas.microsoft.com/office/powerpoint/2010/main" val="1784981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key Başlık ve Metin">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a:xfrm rot="16200000">
            <a:off x="3455875" y="1088738"/>
            <a:ext cx="2664297" cy="6048672"/>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7"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4" name="Rectangle 7"/>
          <p:cNvSpPr>
            <a:spLocks noGrp="1" noChangeArrowheads="1"/>
          </p:cNvSpPr>
          <p:nvPr>
            <p:ph type="sldNum" sz="quarter" idx="10"/>
          </p:nvPr>
        </p:nvSpPr>
        <p:spPr/>
        <p:txBody>
          <a:bodyPr/>
          <a:lstStyle>
            <a:lvl1pPr>
              <a:defRPr/>
            </a:lvl1pPr>
          </a:lstStyle>
          <a:p>
            <a:pPr>
              <a:defRPr/>
            </a:pPr>
            <a:fld id="{0B13A83B-968F-4C6F-8C49-E0DCD190A27A}" type="slidenum">
              <a:rPr lang="es-ES"/>
              <a:pPr>
                <a:defRPr/>
              </a:pPr>
              <a:t>‹#›</a:t>
            </a:fld>
            <a:endParaRPr lang="es-ES"/>
          </a:p>
        </p:txBody>
      </p:sp>
      <p:sp>
        <p:nvSpPr>
          <p:cNvPr id="5"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fontAlgn="base">
              <a:spcBef>
                <a:spcPct val="0"/>
              </a:spcBef>
              <a:spcAft>
                <a:spcPct val="0"/>
              </a:spcAft>
              <a:defRPr/>
            </a:pPr>
            <a:endParaRPr lang="en-US">
              <a:solidFill>
                <a:srgbClr val="000066"/>
              </a:solidFill>
            </a:endParaRPr>
          </a:p>
        </p:txBody>
      </p:sp>
    </p:spTree>
    <p:extLst>
      <p:ext uri="{BB962C8B-B14F-4D97-AF65-F5344CB8AC3E}">
        <p14:creationId xmlns:p14="http://schemas.microsoft.com/office/powerpoint/2010/main" val="3836060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aşlık ve Diyagram veya Organigram">
    <p:spTree>
      <p:nvGrpSpPr>
        <p:cNvPr id="1" name=""/>
        <p:cNvGrpSpPr/>
        <p:nvPr/>
      </p:nvGrpSpPr>
      <p:grpSpPr>
        <a:xfrm>
          <a:off x="0" y="0"/>
          <a:ext cx="0" cy="0"/>
          <a:chOff x="0" y="0"/>
          <a:chExt cx="0" cy="0"/>
        </a:xfrm>
      </p:grpSpPr>
      <p:sp>
        <p:nvSpPr>
          <p:cNvPr id="3" name="2 Marcador de SmartArt"/>
          <p:cNvSpPr>
            <a:spLocks noGrp="1"/>
          </p:cNvSpPr>
          <p:nvPr>
            <p:ph type="dgm" idx="1"/>
          </p:nvPr>
        </p:nvSpPr>
        <p:spPr>
          <a:xfrm>
            <a:off x="533400" y="2438400"/>
            <a:ext cx="7772400" cy="3429000"/>
          </a:xfrm>
        </p:spPr>
        <p:txBody>
          <a:bodyPr/>
          <a:lstStyle/>
          <a:p>
            <a:pPr lvl="0"/>
            <a:r>
              <a:rPr lang="tr-TR" noProof="0" smtClean="0"/>
              <a:t>Click icon to add SmartArt graphic</a:t>
            </a:r>
            <a:endParaRPr lang="es-ES" noProof="0" smtClean="0"/>
          </a:p>
        </p:txBody>
      </p:sp>
      <p:sp>
        <p:nvSpPr>
          <p:cNvPr id="7"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4" name="Rectangle 7"/>
          <p:cNvSpPr>
            <a:spLocks noGrp="1" noChangeArrowheads="1"/>
          </p:cNvSpPr>
          <p:nvPr>
            <p:ph type="sldNum" sz="quarter" idx="10"/>
          </p:nvPr>
        </p:nvSpPr>
        <p:spPr/>
        <p:txBody>
          <a:bodyPr/>
          <a:lstStyle>
            <a:lvl1pPr>
              <a:defRPr/>
            </a:lvl1pPr>
          </a:lstStyle>
          <a:p>
            <a:pPr>
              <a:defRPr/>
            </a:pPr>
            <a:fld id="{5A375D06-0D1B-49FD-998E-F5A661D9DC2A}" type="slidenum">
              <a:rPr lang="es-ES"/>
              <a:pPr>
                <a:defRPr/>
              </a:pPr>
              <a:t>‹#›</a:t>
            </a:fld>
            <a:endParaRPr lang="es-ES"/>
          </a:p>
        </p:txBody>
      </p:sp>
      <p:sp>
        <p:nvSpPr>
          <p:cNvPr id="5"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fontAlgn="base">
              <a:spcBef>
                <a:spcPct val="0"/>
              </a:spcBef>
              <a:spcAft>
                <a:spcPct val="0"/>
              </a:spcAft>
              <a:defRPr/>
            </a:pPr>
            <a:endParaRPr lang="en-US">
              <a:solidFill>
                <a:srgbClr val="000066"/>
              </a:solidFill>
            </a:endParaRPr>
          </a:p>
        </p:txBody>
      </p:sp>
    </p:spTree>
    <p:extLst>
      <p:ext uri="{BB962C8B-B14F-4D97-AF65-F5344CB8AC3E}">
        <p14:creationId xmlns:p14="http://schemas.microsoft.com/office/powerpoint/2010/main" val="3630326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şlık ve Metin ve Küçük Resim">
    <p:spTree>
      <p:nvGrpSpPr>
        <p:cNvPr id="1" name=""/>
        <p:cNvGrpSpPr/>
        <p:nvPr/>
      </p:nvGrpSpPr>
      <p:grpSpPr>
        <a:xfrm>
          <a:off x="0" y="0"/>
          <a:ext cx="0" cy="0"/>
          <a:chOff x="0" y="0"/>
          <a:chExt cx="0" cy="0"/>
        </a:xfrm>
      </p:grpSpPr>
      <p:sp>
        <p:nvSpPr>
          <p:cNvPr id="3" name="2 Marcador de texto"/>
          <p:cNvSpPr>
            <a:spLocks noGrp="1"/>
          </p:cNvSpPr>
          <p:nvPr>
            <p:ph type="body" sz="half" idx="1"/>
          </p:nvPr>
        </p:nvSpPr>
        <p:spPr>
          <a:xfrm>
            <a:off x="533400" y="2438400"/>
            <a:ext cx="3810000" cy="342900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s-ES" dirty="0" smtClean="0"/>
          </a:p>
        </p:txBody>
      </p:sp>
      <p:sp>
        <p:nvSpPr>
          <p:cNvPr id="4" name="3 Marcador de imágenes prediseñadas"/>
          <p:cNvSpPr>
            <a:spLocks noGrp="1"/>
          </p:cNvSpPr>
          <p:nvPr>
            <p:ph type="clipArt" sz="half" idx="2"/>
          </p:nvPr>
        </p:nvSpPr>
        <p:spPr>
          <a:xfrm>
            <a:off x="4495800" y="2438400"/>
            <a:ext cx="3810000" cy="3429000"/>
          </a:xfrm>
        </p:spPr>
        <p:txBody>
          <a:bodyPr/>
          <a:lstStyle/>
          <a:p>
            <a:pPr lvl="0"/>
            <a:r>
              <a:rPr lang="tr-TR" noProof="0" smtClean="0"/>
              <a:t>Click icon to add clip art</a:t>
            </a:r>
            <a:endParaRPr lang="es-ES" noProof="0" smtClean="0"/>
          </a:p>
        </p:txBody>
      </p:sp>
      <p:sp>
        <p:nvSpPr>
          <p:cNvPr id="8" name="1 Título"/>
          <p:cNvSpPr>
            <a:spLocks noGrp="1"/>
          </p:cNvSpPr>
          <p:nvPr>
            <p:ph type="title"/>
          </p:nvPr>
        </p:nvSpPr>
        <p:spPr>
          <a:xfrm>
            <a:off x="468313" y="1290464"/>
            <a:ext cx="7848600" cy="914400"/>
          </a:xfrm>
        </p:spPr>
        <p:txBody>
          <a:bodyPr/>
          <a:lstStyle>
            <a:lvl1pPr>
              <a:defRPr b="1" u="none" cap="none" spc="0">
                <a:ln w="18415" cmpd="sng">
                  <a:noFill/>
                  <a:prstDash val="solid"/>
                </a:ln>
                <a:solidFill>
                  <a:srgbClr val="172B61"/>
                </a:solidFill>
                <a:effectLst>
                  <a:outerShdw blurRad="63500" dir="3600000" algn="tl" rotWithShape="0">
                    <a:srgbClr val="000000">
                      <a:alpha val="70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
        <p:nvSpPr>
          <p:cNvPr id="5" name="Rectangle 7"/>
          <p:cNvSpPr>
            <a:spLocks noGrp="1" noChangeArrowheads="1"/>
          </p:cNvSpPr>
          <p:nvPr>
            <p:ph type="sldNum" sz="quarter" idx="10"/>
          </p:nvPr>
        </p:nvSpPr>
        <p:spPr/>
        <p:txBody>
          <a:bodyPr/>
          <a:lstStyle>
            <a:lvl1pPr>
              <a:defRPr/>
            </a:lvl1pPr>
          </a:lstStyle>
          <a:p>
            <a:pPr>
              <a:defRPr/>
            </a:pPr>
            <a:fld id="{E46E3538-F151-48EC-8F4E-D4205820B34F}" type="slidenum">
              <a:rPr lang="es-ES"/>
              <a:pPr>
                <a:defRPr/>
              </a:pPr>
              <a:t>‹#›</a:t>
            </a:fld>
            <a:endParaRPr lang="es-ES"/>
          </a:p>
        </p:txBody>
      </p:sp>
      <p:sp>
        <p:nvSpPr>
          <p:cNvPr id="6" name="Footer Placeholder 5"/>
          <p:cNvSpPr>
            <a:spLocks noGrp="1" noChangeArrowheads="1"/>
          </p:cNvSpPr>
          <p:nvPr>
            <p:ph type="ftr" sz="quarter" idx="11"/>
          </p:nvPr>
        </p:nvSpPr>
        <p:spPr>
          <a:xfrm>
            <a:off x="468313" y="6324600"/>
            <a:ext cx="5688012" cy="417513"/>
          </a:xfrm>
          <a:prstGeom prst="rect">
            <a:avLst/>
          </a:prstGeom>
        </p:spPr>
        <p:txBody>
          <a:bodyPr/>
          <a:lstStyle>
            <a:lvl1pPr algn="l">
              <a:defRPr sz="1000" b="0" i="0">
                <a:latin typeface="Arial"/>
                <a:ea typeface="+mn-ea"/>
                <a:cs typeface="Arial"/>
              </a:defRPr>
            </a:lvl1pPr>
          </a:lstStyle>
          <a:p>
            <a:pPr fontAlgn="base">
              <a:spcBef>
                <a:spcPct val="0"/>
              </a:spcBef>
              <a:spcAft>
                <a:spcPct val="0"/>
              </a:spcAft>
              <a:defRPr/>
            </a:pPr>
            <a:endParaRPr lang="en-US">
              <a:solidFill>
                <a:srgbClr val="000066"/>
              </a:solidFill>
            </a:endParaRPr>
          </a:p>
        </p:txBody>
      </p:sp>
    </p:spTree>
    <p:extLst>
      <p:ext uri="{BB962C8B-B14F-4D97-AF65-F5344CB8AC3E}">
        <p14:creationId xmlns:p14="http://schemas.microsoft.com/office/powerpoint/2010/main" val="3294025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aşlık Slay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4"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5"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6"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12" name="1 Título"/>
          <p:cNvSpPr>
            <a:spLocks noGrp="1"/>
          </p:cNvSpPr>
          <p:nvPr>
            <p:ph type="title"/>
          </p:nvPr>
        </p:nvSpPr>
        <p:spPr>
          <a:xfrm>
            <a:off x="2267744" y="3212976"/>
            <a:ext cx="6692280" cy="1656184"/>
          </a:xfrm>
        </p:spPr>
        <p:txBody>
          <a:bodyPr anchor="t"/>
          <a:lstStyle>
            <a:lvl1pPr algn="r">
              <a:defRPr sz="3200" b="1" u="none" cap="none" spc="0" baseline="0">
                <a:ln w="19050">
                  <a:noFill/>
                  <a:prstDash val="solid"/>
                </a:ln>
                <a:solidFill>
                  <a:srgbClr val="172B61"/>
                </a:solidFill>
                <a:effectLst>
                  <a:outerShdw blurRad="50000" dist="50800" dir="7500000" algn="tl">
                    <a:srgbClr val="000000">
                      <a:shade val="5000"/>
                      <a:alpha val="35000"/>
                    </a:srgbClr>
                  </a:outerShdw>
                </a:effectLst>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s-ES" dirty="0"/>
          </a:p>
        </p:txBody>
      </p:sp>
    </p:spTree>
    <p:extLst>
      <p:ext uri="{BB962C8B-B14F-4D97-AF65-F5344CB8AC3E}">
        <p14:creationId xmlns:p14="http://schemas.microsoft.com/office/powerpoint/2010/main" val="3136653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a:defRPr>
                <a:ea typeface="ＭＳ Ｐゴシック" charset="-128"/>
              </a:defRPr>
            </a:lvl1pPr>
          </a:lstStyle>
          <a:p>
            <a:pPr fontAlgn="base">
              <a:spcBef>
                <a:spcPct val="0"/>
              </a:spcBef>
              <a:spcAft>
                <a:spcPct val="0"/>
              </a:spcAft>
              <a:defRPr/>
            </a:pPr>
            <a:endParaRPr lang="tr-TR" sz="3200" b="1">
              <a:solidFill>
                <a:srgbClr val="000066"/>
              </a:solidFill>
              <a:latin typeface="Times New Roman" pitchFamily="18" charset="0"/>
            </a:endParaRP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defRPr>
            </a:lvl1pPr>
          </a:lstStyle>
          <a:p>
            <a:pPr fontAlgn="base">
              <a:spcBef>
                <a:spcPct val="0"/>
              </a:spcBef>
              <a:spcAft>
                <a:spcPct val="0"/>
              </a:spcAft>
              <a:defRPr/>
            </a:pPr>
            <a:endParaRPr lang="en-US" sz="3200" b="1">
              <a:solidFill>
                <a:srgbClr val="000066"/>
              </a:solidFill>
              <a:latin typeface="Times New Roman" pitchFamily="18" charset="0"/>
            </a:endParaRPr>
          </a:p>
        </p:txBody>
      </p:sp>
      <p:sp>
        <p:nvSpPr>
          <p:cNvPr id="6" name="5 Slayt Numarası Yer Tutucusu"/>
          <p:cNvSpPr>
            <a:spLocks noGrp="1"/>
          </p:cNvSpPr>
          <p:nvPr>
            <p:ph type="sldNum" sz="quarter" idx="12"/>
          </p:nvPr>
        </p:nvSpPr>
        <p:spPr/>
        <p:txBody>
          <a:bodyPr/>
          <a:lstStyle>
            <a:lvl1pPr>
              <a:defRPr/>
            </a:lvl1pPr>
          </a:lstStyle>
          <a:p>
            <a:pPr>
              <a:defRPr/>
            </a:pPr>
            <a:fld id="{B4B0C5D3-74F1-45DC-AC6D-C3C618475483}" type="slidenum">
              <a:rPr lang="en-US"/>
              <a:pPr>
                <a:defRPr/>
              </a:pPr>
              <a:t>‹#›</a:t>
            </a:fld>
            <a:endParaRPr lang="en-US"/>
          </a:p>
        </p:txBody>
      </p:sp>
    </p:spTree>
    <p:extLst>
      <p:ext uri="{BB962C8B-B14F-4D97-AF65-F5344CB8AC3E}">
        <p14:creationId xmlns:p14="http://schemas.microsoft.com/office/powerpoint/2010/main" val="364652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3C6FE7-C124-4287-80D0-D8DCE2415CBF}" type="slidenum">
              <a:rPr lang="en-US"/>
              <a:pPr>
                <a:defRPr/>
              </a:pPr>
              <a:t>‹#›</a:t>
            </a:fld>
            <a:endParaRPr lang="en-US"/>
          </a:p>
        </p:txBody>
      </p:sp>
    </p:spTree>
    <p:extLst>
      <p:ext uri="{BB962C8B-B14F-4D97-AF65-F5344CB8AC3E}">
        <p14:creationId xmlns:p14="http://schemas.microsoft.com/office/powerpoint/2010/main" val="342947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52DE68-D698-4115-AF8D-EDA5659FD236}" type="slidenum">
              <a:rPr lang="en-US"/>
              <a:pPr>
                <a:defRPr/>
              </a:pPr>
              <a:t>‹#›</a:t>
            </a:fld>
            <a:endParaRPr lang="en-US"/>
          </a:p>
        </p:txBody>
      </p:sp>
    </p:spTree>
    <p:extLst>
      <p:ext uri="{BB962C8B-B14F-4D97-AF65-F5344CB8AC3E}">
        <p14:creationId xmlns:p14="http://schemas.microsoft.com/office/powerpoint/2010/main" val="90879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8900420-634E-4CE3-AB80-6CEC7D804F26}" type="slidenum">
              <a:rPr lang="en-US"/>
              <a:pPr>
                <a:defRPr/>
              </a:pPr>
              <a:t>‹#›</a:t>
            </a:fld>
            <a:endParaRPr lang="en-US"/>
          </a:p>
        </p:txBody>
      </p:sp>
    </p:spTree>
    <p:extLst>
      <p:ext uri="{BB962C8B-B14F-4D97-AF65-F5344CB8AC3E}">
        <p14:creationId xmlns:p14="http://schemas.microsoft.com/office/powerpoint/2010/main" val="318509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B769248-D71C-44E5-9F1E-2A73EFE3E18A}" type="slidenum">
              <a:rPr lang="en-US"/>
              <a:pPr>
                <a:defRPr/>
              </a:pPr>
              <a:t>‹#›</a:t>
            </a:fld>
            <a:endParaRPr lang="en-US"/>
          </a:p>
        </p:txBody>
      </p:sp>
    </p:spTree>
    <p:extLst>
      <p:ext uri="{BB962C8B-B14F-4D97-AF65-F5344CB8AC3E}">
        <p14:creationId xmlns:p14="http://schemas.microsoft.com/office/powerpoint/2010/main" val="311505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E2B7EFE-61D7-4F80-817D-C365E9503044}" type="slidenum">
              <a:rPr lang="en-US"/>
              <a:pPr>
                <a:defRPr/>
              </a:pPr>
              <a:t>‹#›</a:t>
            </a:fld>
            <a:endParaRPr lang="en-US"/>
          </a:p>
        </p:txBody>
      </p:sp>
    </p:spTree>
    <p:extLst>
      <p:ext uri="{BB962C8B-B14F-4D97-AF65-F5344CB8AC3E}">
        <p14:creationId xmlns:p14="http://schemas.microsoft.com/office/powerpoint/2010/main" val="183146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837C10-4ADA-4088-B998-B3B6E9926BEB}" type="slidenum">
              <a:rPr lang="en-US"/>
              <a:pPr>
                <a:defRPr/>
              </a:pPr>
              <a:t>‹#›</a:t>
            </a:fld>
            <a:endParaRPr lang="en-US"/>
          </a:p>
        </p:txBody>
      </p:sp>
    </p:spTree>
    <p:extLst>
      <p:ext uri="{BB962C8B-B14F-4D97-AF65-F5344CB8AC3E}">
        <p14:creationId xmlns:p14="http://schemas.microsoft.com/office/powerpoint/2010/main" val="365243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F7F0A81-0B46-4F39-B875-52AD85B59AB3}" type="slidenum">
              <a:rPr lang="en-US"/>
              <a:pPr>
                <a:defRPr/>
              </a:pPr>
              <a:t>‹#›</a:t>
            </a:fld>
            <a:endParaRPr lang="en-US"/>
          </a:p>
        </p:txBody>
      </p:sp>
    </p:spTree>
    <p:extLst>
      <p:ext uri="{BB962C8B-B14F-4D97-AF65-F5344CB8AC3E}">
        <p14:creationId xmlns:p14="http://schemas.microsoft.com/office/powerpoint/2010/main" val="330320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Click to edit Master title style</a:t>
            </a:r>
            <a:endParaRPr lang="en-US" altLang="tr-T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Click to edit Master text styles</a:t>
            </a:r>
          </a:p>
          <a:p>
            <a:pPr lvl="1"/>
            <a:r>
              <a:rPr lang="tr-TR" altLang="tr-TR" smtClean="0"/>
              <a:t>Second level</a:t>
            </a:r>
          </a:p>
          <a:p>
            <a:pPr lvl="2"/>
            <a:r>
              <a:rPr lang="tr-TR" altLang="tr-TR" smtClean="0"/>
              <a:t>Third level</a:t>
            </a:r>
          </a:p>
          <a:p>
            <a:pPr lvl="3"/>
            <a:r>
              <a:rPr lang="tr-TR" altLang="tr-TR" smtClean="0"/>
              <a:t>Fourth level</a:t>
            </a:r>
          </a:p>
          <a:p>
            <a:pPr lvl="4"/>
            <a:r>
              <a:rPr lang="tr-TR" altLang="tr-TR" smtClean="0"/>
              <a:t>Fifth level</a:t>
            </a:r>
            <a:endParaRPr lang="en-US" alt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defRPr>
            </a:lvl1pPr>
          </a:lstStyle>
          <a:p>
            <a:pPr fontAlgn="base">
              <a:spcBef>
                <a:spcPct val="0"/>
              </a:spcBef>
              <a:spcAft>
                <a:spcPct val="0"/>
              </a:spcAft>
              <a:defRPr/>
            </a:pPr>
            <a:endParaRPr lang="en-US" b="1">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ＭＳ Ｐゴシック" charset="0"/>
                <a:cs typeface="ＭＳ Ｐゴシック" charset="0"/>
              </a:defRPr>
            </a:lvl1pPr>
          </a:lstStyle>
          <a:p>
            <a:pPr fontAlgn="base">
              <a:spcBef>
                <a:spcPct val="0"/>
              </a:spcBef>
              <a:spcAft>
                <a:spcPct val="0"/>
              </a:spcAft>
              <a:defRPr/>
            </a:pPr>
            <a:endParaRPr lang="en-US" b="1">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128"/>
              </a:defRPr>
            </a:lvl1pPr>
          </a:lstStyle>
          <a:p>
            <a:pPr fontAlgn="base">
              <a:spcBef>
                <a:spcPct val="0"/>
              </a:spcBef>
              <a:spcAft>
                <a:spcPct val="0"/>
              </a:spcAft>
              <a:defRPr/>
            </a:pPr>
            <a:fld id="{3DFE5F60-1990-4606-AC4B-45D23C84BAB2}" type="slidenum">
              <a:rPr lang="en-US" b="1">
                <a:latin typeface="Times New Roman" pitchFamily="18" charset="0"/>
              </a:rPr>
              <a:pPr fontAlgn="base">
                <a:spcBef>
                  <a:spcPct val="0"/>
                </a:spcBef>
                <a:spcAft>
                  <a:spcPct val="0"/>
                </a:spcAft>
                <a:defRPr/>
              </a:pPr>
              <a:t>‹#›</a:t>
            </a:fld>
            <a:endParaRPr lang="en-US" b="1">
              <a:latin typeface="Times New Roman" pitchFamily="18" charset="0"/>
            </a:endParaRPr>
          </a:p>
        </p:txBody>
      </p:sp>
    </p:spTree>
    <p:extLst>
      <p:ext uri="{BB962C8B-B14F-4D97-AF65-F5344CB8AC3E}">
        <p14:creationId xmlns:p14="http://schemas.microsoft.com/office/powerpoint/2010/main" val="395628510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90638"/>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dirty="0" err="1" smtClean="0"/>
              <a:t>Contents</a:t>
            </a:r>
            <a:r>
              <a:rPr lang="es-ES_tradnl" dirty="0" smtClean="0"/>
              <a:t> of </a:t>
            </a:r>
            <a:r>
              <a:rPr lang="es-ES_tradnl" dirty="0" err="1" smtClean="0"/>
              <a:t>the</a:t>
            </a:r>
            <a:r>
              <a:rPr lang="es-ES_tradnl" dirty="0" smtClean="0"/>
              <a:t> </a:t>
            </a:r>
            <a:r>
              <a:rPr lang="es-ES_tradnl" dirty="0" err="1" smtClean="0"/>
              <a:t>document</a:t>
            </a:r>
            <a:endParaRPr lang="es-ES" dirty="0" smtClean="0"/>
          </a:p>
        </p:txBody>
      </p:sp>
      <p:sp>
        <p:nvSpPr>
          <p:cNvPr id="1031" name="Rectangle 7"/>
          <p:cNvSpPr>
            <a:spLocks noGrp="1" noChangeArrowheads="1"/>
          </p:cNvSpPr>
          <p:nvPr>
            <p:ph type="sldNum" sz="quarter" idx="4"/>
          </p:nvPr>
        </p:nvSpPr>
        <p:spPr bwMode="auto">
          <a:xfrm>
            <a:off x="8316913" y="6324600"/>
            <a:ext cx="5222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3D4E84"/>
                </a:solidFill>
                <a:latin typeface="Arial" pitchFamily="34" charset="0"/>
                <a:ea typeface="ＭＳ Ｐゴシック" charset="-128"/>
              </a:defRPr>
            </a:lvl1pPr>
          </a:lstStyle>
          <a:p>
            <a:pPr fontAlgn="base">
              <a:spcBef>
                <a:spcPct val="0"/>
              </a:spcBef>
              <a:spcAft>
                <a:spcPct val="0"/>
              </a:spcAft>
              <a:defRPr/>
            </a:pPr>
            <a:fld id="{145BB269-8F59-43D4-BD9C-61676E7E40E0}" type="slidenum">
              <a:rPr lang="en-US" b="1"/>
              <a:pPr fontAlgn="base">
                <a:spcBef>
                  <a:spcPct val="0"/>
                </a:spcBef>
                <a:spcAft>
                  <a:spcPct val="0"/>
                </a:spcAft>
                <a:defRPr/>
              </a:pPr>
              <a:t>‹#›</a:t>
            </a:fld>
            <a:endParaRPr lang="en-US" b="1"/>
          </a:p>
        </p:txBody>
      </p:sp>
      <p:sp>
        <p:nvSpPr>
          <p:cNvPr id="3076" name="Rectangle 9"/>
          <p:cNvSpPr>
            <a:spLocks noGrp="1" noChangeArrowheads="1"/>
          </p:cNvSpPr>
          <p:nvPr>
            <p:ph type="body" idx="1"/>
          </p:nvPr>
        </p:nvSpPr>
        <p:spPr bwMode="auto">
          <a:xfrm>
            <a:off x="533400" y="24384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Click here to edit the text or change the model</a:t>
            </a:r>
          </a:p>
          <a:p>
            <a:pPr lvl="1"/>
            <a:r>
              <a:rPr lang="es-ES" smtClean="0"/>
              <a:t>Level 2</a:t>
            </a:r>
          </a:p>
          <a:p>
            <a:pPr lvl="2"/>
            <a:r>
              <a:rPr lang="es-ES" smtClean="0"/>
              <a:t>Level 3</a:t>
            </a:r>
          </a:p>
          <a:p>
            <a:pPr lvl="3"/>
            <a:r>
              <a:rPr lang="es-ES" smtClean="0"/>
              <a:t>Level 4</a:t>
            </a:r>
          </a:p>
          <a:p>
            <a:pPr lvl="4"/>
            <a:r>
              <a:rPr lang="es-ES" smtClean="0"/>
              <a:t>Level 5</a:t>
            </a:r>
          </a:p>
          <a:p>
            <a:pPr lvl="4"/>
            <a:endParaRPr lang="es-ES" smtClean="0"/>
          </a:p>
        </p:txBody>
      </p:sp>
      <p:cxnSp>
        <p:nvCxnSpPr>
          <p:cNvPr id="3077" name="AutoShape 12"/>
          <p:cNvCxnSpPr>
            <a:cxnSpLocks noChangeShapeType="1"/>
          </p:cNvCxnSpPr>
          <p:nvPr/>
        </p:nvCxnSpPr>
        <p:spPr bwMode="auto">
          <a:xfrm flipV="1">
            <a:off x="488950" y="914400"/>
            <a:ext cx="882650" cy="152400"/>
          </a:xfrm>
          <a:prstGeom prst="straightConnector1">
            <a:avLst/>
          </a:prstGeom>
          <a:noFill/>
          <a:ln w="9525">
            <a:noFill/>
            <a:round/>
            <a:headEnd/>
            <a:tailEnd/>
          </a:ln>
        </p:spPr>
      </p:cxnSp>
      <p:sp>
        <p:nvSpPr>
          <p:cNvPr id="1038" name="Line 14"/>
          <p:cNvSpPr>
            <a:spLocks noChangeShapeType="1"/>
          </p:cNvSpPr>
          <p:nvPr/>
        </p:nvSpPr>
        <p:spPr bwMode="auto">
          <a:xfrm>
            <a:off x="533400" y="5867400"/>
            <a:ext cx="8229600" cy="0"/>
          </a:xfrm>
          <a:prstGeom prst="line">
            <a:avLst/>
          </a:prstGeom>
          <a:noFill/>
          <a:ln w="9525">
            <a:noFill/>
            <a:round/>
            <a:headEnd/>
            <a:tailEnd/>
          </a:ln>
          <a:effectLst/>
        </p:spPr>
        <p:txBody>
          <a:bodyPr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
        <p:nvSpPr>
          <p:cNvPr id="1040" name="Line 16"/>
          <p:cNvSpPr>
            <a:spLocks noChangeShapeType="1"/>
          </p:cNvSpPr>
          <p:nvPr/>
        </p:nvSpPr>
        <p:spPr bwMode="auto">
          <a:xfrm flipV="1">
            <a:off x="533400" y="2209800"/>
            <a:ext cx="7848600" cy="76200"/>
          </a:xfrm>
          <a:prstGeom prst="line">
            <a:avLst/>
          </a:prstGeom>
          <a:noFill/>
          <a:ln w="9525">
            <a:noFill/>
            <a:round/>
            <a:headEnd/>
            <a:tailEnd/>
          </a:ln>
          <a:effectLst/>
        </p:spPr>
        <p:txBody>
          <a:bodyPr anchor="ctr"/>
          <a:lstStyle/>
          <a:p>
            <a:pPr algn="ctr" fontAlgn="base">
              <a:spcBef>
                <a:spcPct val="0"/>
              </a:spcBef>
              <a:spcAft>
                <a:spcPct val="0"/>
              </a:spcAft>
              <a:defRPr/>
            </a:pPr>
            <a:endParaRPr lang="es-ES" sz="3200" b="1">
              <a:solidFill>
                <a:srgbClr val="000066"/>
              </a:solidFill>
              <a:effectLst>
                <a:outerShdw blurRad="38100" dist="38100" dir="2700000" algn="tl">
                  <a:srgbClr val="000000">
                    <a:alpha val="43137"/>
                  </a:srgbClr>
                </a:outerShdw>
              </a:effectLst>
              <a:latin typeface="Times New Roman" pitchFamily="18" charset="0"/>
              <a:ea typeface="ＭＳ Ｐゴシック" pitchFamily="34" charset="-128"/>
            </a:endParaRPr>
          </a:p>
        </p:txBody>
      </p:sp>
    </p:spTree>
    <p:extLst>
      <p:ext uri="{BB962C8B-B14F-4D97-AF65-F5344CB8AC3E}">
        <p14:creationId xmlns:p14="http://schemas.microsoft.com/office/powerpoint/2010/main" val="73679859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hdr="0" ftr="0" dt="0"/>
  <p:txStyles>
    <p:titleStyle>
      <a:lvl1pPr algn="ctr" rtl="0" eaLnBrk="0" fontAlgn="base" hangingPunct="0">
        <a:spcBef>
          <a:spcPct val="0"/>
        </a:spcBef>
        <a:spcAft>
          <a:spcPct val="0"/>
        </a:spcAft>
        <a:defRPr sz="2400" b="1">
          <a:ln w="19050">
            <a:noFill/>
            <a:prstDash val="solid"/>
          </a:ln>
          <a:solidFill>
            <a:srgbClr val="172B61"/>
          </a:solidFill>
          <a:effectLst>
            <a:outerShdw blurRad="50000" dist="50800" dir="7500000" algn="tl">
              <a:srgbClr val="000000">
                <a:shade val="5000"/>
                <a:alpha val="35000"/>
              </a:srgbClr>
            </a:outerShdw>
          </a:effectLst>
          <a:latin typeface="+mj-lt"/>
          <a:ea typeface="ＭＳ Ｐゴシック" charset="0"/>
          <a:cs typeface="ＭＳ Ｐゴシック" charset="0"/>
        </a:defRPr>
      </a:lvl1pPr>
      <a:lvl2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2400" b="1">
          <a:solidFill>
            <a:srgbClr val="172B61"/>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p:titleStyle>
    <p:body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1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337758" y="4813540"/>
            <a:ext cx="184731" cy="584775"/>
          </a:xfrm>
          <a:prstGeom prst="rect">
            <a:avLst/>
          </a:prstGeom>
          <a:noFill/>
        </p:spPr>
        <p:txBody>
          <a:bodyPr wrap="none" rtlCol="0">
            <a:spAutoFit/>
          </a:bodyPr>
          <a:lstStyle/>
          <a:p>
            <a:endParaRPr lang="tr-TR" dirty="0"/>
          </a:p>
        </p:txBody>
      </p:sp>
      <p:sp>
        <p:nvSpPr>
          <p:cNvPr id="6" name="Dikdörtgen 5"/>
          <p:cNvSpPr/>
          <p:nvPr/>
        </p:nvSpPr>
        <p:spPr>
          <a:xfrm>
            <a:off x="1" y="2581558"/>
            <a:ext cx="9143999" cy="707886"/>
          </a:xfrm>
          <a:prstGeom prst="rect">
            <a:avLst/>
          </a:prstGeom>
        </p:spPr>
        <p:txBody>
          <a:bodyPr wrap="square">
            <a:spAutoFit/>
          </a:bodyPr>
          <a:lstStyle/>
          <a:p>
            <a:pPr lvl="0" algn="ctr"/>
            <a:r>
              <a:rPr lang="tr-TR" sz="4000" b="1" dirty="0" smtClean="0">
                <a:solidFill>
                  <a:schemeClr val="tx2">
                    <a:lumMod val="50000"/>
                  </a:schemeClr>
                </a:solidFill>
                <a:latin typeface="Arial"/>
              </a:rPr>
              <a:t>TÜRKİYE İŞ KURUMU</a:t>
            </a:r>
            <a:endParaRPr lang="tr-TR" sz="4000" b="1" dirty="0">
              <a:solidFill>
                <a:schemeClr val="tx2">
                  <a:lumMod val="50000"/>
                </a:schemeClr>
              </a:solidFill>
              <a:latin typeface="Arial"/>
            </a:endParaRPr>
          </a:p>
        </p:txBody>
      </p:sp>
      <p:sp>
        <p:nvSpPr>
          <p:cNvPr id="2" name="Metin kutusu 1"/>
          <p:cNvSpPr txBox="1"/>
          <p:nvPr/>
        </p:nvSpPr>
        <p:spPr>
          <a:xfrm>
            <a:off x="1" y="3736322"/>
            <a:ext cx="9143999" cy="954107"/>
          </a:xfrm>
          <a:prstGeom prst="rect">
            <a:avLst/>
          </a:prstGeom>
          <a:noFill/>
        </p:spPr>
        <p:txBody>
          <a:bodyPr wrap="square" rtlCol="0">
            <a:spAutoFit/>
          </a:bodyPr>
          <a:lstStyle/>
          <a:p>
            <a:pPr algn="ctr"/>
            <a:r>
              <a:rPr lang="tr-TR" sz="2800" b="1" dirty="0" smtClean="0">
                <a:solidFill>
                  <a:srgbClr val="FF0000"/>
                </a:solidFill>
              </a:rPr>
              <a:t>İŞBAŞI EĞİTİM PROGRAMI</a:t>
            </a:r>
          </a:p>
          <a:p>
            <a:pPr algn="ctr"/>
            <a:r>
              <a:rPr lang="tr-TR" sz="2800" b="1" dirty="0" smtClean="0">
                <a:solidFill>
                  <a:srgbClr val="FF0000"/>
                </a:solidFill>
              </a:rPr>
              <a:t>SUNUMU</a:t>
            </a:r>
          </a:p>
        </p:txBody>
      </p:sp>
    </p:spTree>
    <p:extLst>
      <p:ext uri="{BB962C8B-B14F-4D97-AF65-F5344CB8AC3E}">
        <p14:creationId xmlns:p14="http://schemas.microsoft.com/office/powerpoint/2010/main" val="1080228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5975" y="836712"/>
            <a:ext cx="3960937" cy="936104"/>
          </a:xfrm>
        </p:spPr>
        <p:txBody>
          <a:bodyPr/>
          <a:lstStyle/>
          <a:p>
            <a:r>
              <a:rPr lang="tr-TR" kern="1200" dirty="0">
                <a:solidFill>
                  <a:srgbClr val="FF0000"/>
                </a:solidFill>
                <a:effectLst/>
                <a:latin typeface="Calibri" pitchFamily="34" charset="0"/>
              </a:rPr>
              <a:t>PROGRAMDAN YARARLANABİLECEK İŞVERENLER</a:t>
            </a:r>
            <a:endParaRPr lang="tr-TR" dirty="0"/>
          </a:p>
        </p:txBody>
      </p:sp>
      <p:sp>
        <p:nvSpPr>
          <p:cNvPr id="3" name="İçerik Yer Tutucusu 2"/>
          <p:cNvSpPr>
            <a:spLocks noGrp="1"/>
          </p:cNvSpPr>
          <p:nvPr>
            <p:ph idx="1"/>
          </p:nvPr>
        </p:nvSpPr>
        <p:spPr>
          <a:xfrm>
            <a:off x="533400" y="1772816"/>
            <a:ext cx="7772400" cy="4608512"/>
          </a:xfrm>
        </p:spPr>
        <p:txBody>
          <a:bodyPr/>
          <a:lstStyle/>
          <a:p>
            <a:pPr marL="342900" lvl="1" indent="-342900" algn="just" defTabSz="457200" fontAlgn="auto">
              <a:lnSpc>
                <a:spcPct val="150000"/>
              </a:lnSpc>
              <a:spcAft>
                <a:spcPts val="0"/>
              </a:spcAft>
              <a:buSzPct val="100000"/>
              <a:buBlip>
                <a:blip r:embed="rId2"/>
              </a:buBlip>
              <a:defRPr/>
            </a:pPr>
            <a:r>
              <a:rPr lang="tr-TR" sz="1800" b="1" dirty="0" smtClean="0">
                <a:solidFill>
                  <a:srgbClr val="FF0000"/>
                </a:solidFill>
                <a:latin typeface="Cambria" pitchFamily="18" charset="0"/>
                <a:ea typeface="+mn-ea"/>
                <a:cs typeface="Arial" charset="0"/>
              </a:rPr>
              <a:t>Burada da dikkat </a:t>
            </a:r>
            <a:r>
              <a:rPr lang="tr-TR" sz="1800" b="1" dirty="0">
                <a:solidFill>
                  <a:srgbClr val="FF0000"/>
                </a:solidFill>
                <a:latin typeface="Cambria" pitchFamily="18" charset="0"/>
                <a:ea typeface="+mn-ea"/>
                <a:cs typeface="Arial" charset="0"/>
              </a:rPr>
              <a:t>edilmesi gereken husus</a:t>
            </a:r>
            <a:r>
              <a:rPr lang="tr-TR" sz="1800" dirty="0">
                <a:solidFill>
                  <a:srgbClr val="000000"/>
                </a:solidFill>
                <a:latin typeface="Cambria" pitchFamily="18" charset="0"/>
                <a:ea typeface="+mn-ea"/>
                <a:cs typeface="Arial" charset="0"/>
              </a:rPr>
              <a:t>; İş Kanunu </a:t>
            </a:r>
            <a:r>
              <a:rPr lang="tr-TR" sz="1800" dirty="0" smtClean="0">
                <a:solidFill>
                  <a:srgbClr val="000000"/>
                </a:solidFill>
                <a:latin typeface="Cambria" pitchFamily="18" charset="0"/>
                <a:ea typeface="+mn-ea"/>
                <a:cs typeface="Arial" charset="0"/>
              </a:rPr>
              <a:t>veya </a:t>
            </a:r>
            <a:r>
              <a:rPr lang="tr-TR" sz="1800" dirty="0">
                <a:solidFill>
                  <a:srgbClr val="000000"/>
                </a:solidFill>
                <a:latin typeface="Cambria" pitchFamily="18" charset="0"/>
                <a:ea typeface="+mn-ea"/>
                <a:cs typeface="Arial" charset="0"/>
              </a:rPr>
              <a:t>5510 sayılı Kanuna tabi olarak en az 2 çalışana sahip olmadır.</a:t>
            </a:r>
          </a:p>
          <a:p>
            <a:pPr marL="342900" lvl="1" indent="-342900" algn="just" defTabSz="457200" fontAlgn="auto">
              <a:lnSpc>
                <a:spcPct val="150000"/>
              </a:lnSpc>
              <a:spcAft>
                <a:spcPts val="0"/>
              </a:spcAft>
              <a:buSzPct val="100000"/>
              <a:buBlip>
                <a:blip r:embed="rId2"/>
              </a:buBlip>
              <a:defRPr/>
            </a:pPr>
            <a:r>
              <a:rPr lang="tr-TR" sz="1800" dirty="0">
                <a:solidFill>
                  <a:srgbClr val="000000"/>
                </a:solidFill>
                <a:latin typeface="Cambria" pitchFamily="18" charset="0"/>
                <a:ea typeface="+mn-ea"/>
                <a:cs typeface="Arial" charset="0"/>
              </a:rPr>
              <a:t>Kontenjan ve fiili çalışan sayısı hesaplaması yapılırken, belirtilen kanunlara tabi çalışanlarının dikkate alınarak iş ve işlemlerin gerçekleştirilmesi gerekmektedir.</a:t>
            </a:r>
          </a:p>
          <a:p>
            <a:pPr marL="0" indent="0">
              <a:buNone/>
            </a:pPr>
            <a:r>
              <a:rPr lang="tr-TR" b="1" i="1" u="sng" dirty="0" smtClean="0"/>
              <a:t>ÖRNEK:</a:t>
            </a:r>
          </a:p>
          <a:p>
            <a:pPr marL="342900" lvl="1" indent="-342900" algn="just" defTabSz="457200" fontAlgn="auto">
              <a:lnSpc>
                <a:spcPct val="150000"/>
              </a:lnSpc>
              <a:spcAft>
                <a:spcPts val="0"/>
              </a:spcAft>
              <a:buSzPct val="100000"/>
              <a:buBlip>
                <a:blip r:embed="rId2"/>
              </a:buBlip>
              <a:defRPr/>
            </a:pPr>
            <a:r>
              <a:rPr lang="tr-TR" sz="1800" i="1" dirty="0">
                <a:solidFill>
                  <a:srgbClr val="000000"/>
                </a:solidFill>
                <a:latin typeface="Cambria" pitchFamily="18" charset="0"/>
                <a:ea typeface="+mn-ea"/>
                <a:cs typeface="Arial" charset="0"/>
              </a:rPr>
              <a:t>Ticaret ve Sanayi Odalarının personeli özel bir sandık kesintisine tabi olduklarından sigortalı hizmet listeleri bulunmamaktadır. Bu doğrultuda, program talepleri değerlendirmeye alınırken </a:t>
            </a:r>
            <a:r>
              <a:rPr lang="tr-TR" sz="1800" b="1" i="1" dirty="0" smtClean="0">
                <a:solidFill>
                  <a:srgbClr val="FF0000"/>
                </a:solidFill>
                <a:latin typeface="Cambria" pitchFamily="18" charset="0"/>
                <a:ea typeface="+mn-ea"/>
                <a:cs typeface="Arial" charset="0"/>
              </a:rPr>
              <a:t>çalışanlarının statülerini gösteren belgeler üzerinden</a:t>
            </a:r>
            <a:r>
              <a:rPr lang="tr-TR" sz="1800" i="1" dirty="0" smtClean="0">
                <a:solidFill>
                  <a:srgbClr val="000000"/>
                </a:solidFill>
                <a:latin typeface="Cambria" pitchFamily="18" charset="0"/>
                <a:ea typeface="+mn-ea"/>
                <a:cs typeface="Arial" charset="0"/>
              </a:rPr>
              <a:t> </a:t>
            </a:r>
            <a:r>
              <a:rPr lang="tr-TR" sz="1800" i="1" dirty="0">
                <a:solidFill>
                  <a:srgbClr val="000000"/>
                </a:solidFill>
                <a:latin typeface="Cambria" pitchFamily="18" charset="0"/>
                <a:ea typeface="+mn-ea"/>
                <a:cs typeface="Arial" charset="0"/>
              </a:rPr>
              <a:t>kontenjan ve fiili çalışan sayısı hesaplanıp işlem yapılmalıdır.</a:t>
            </a:r>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10</a:t>
            </a:fld>
            <a:endParaRPr lang="es-ES"/>
          </a:p>
        </p:txBody>
      </p:sp>
    </p:spTree>
    <p:extLst>
      <p:ext uri="{BB962C8B-B14F-4D97-AF65-F5344CB8AC3E}">
        <p14:creationId xmlns:p14="http://schemas.microsoft.com/office/powerpoint/2010/main" val="3201732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1502" y="1268760"/>
            <a:ext cx="8174954" cy="4968552"/>
          </a:xfrm>
        </p:spPr>
        <p:txBody>
          <a:bodyPr/>
          <a:lstStyle/>
          <a:p>
            <a:pPr marL="0" lvl="1" indent="0" algn="just" defTabSz="457200">
              <a:spcBef>
                <a:spcPts val="600"/>
              </a:spcBef>
              <a:buClr>
                <a:srgbClr val="0099FF"/>
              </a:buClr>
              <a:buSzPct val="100000"/>
              <a:buNone/>
            </a:pPr>
            <a:r>
              <a:rPr lang="tr-TR" sz="2000" b="1" dirty="0" smtClean="0">
                <a:solidFill>
                  <a:srgbClr val="000000"/>
                </a:solidFill>
                <a:latin typeface="Cambria" pitchFamily="18" charset="0"/>
                <a:ea typeface="ＭＳ Ｐゴシック" pitchFamily="34" charset="-128"/>
              </a:rPr>
              <a:t>İşverenden;</a:t>
            </a:r>
          </a:p>
          <a:p>
            <a:pPr marL="342900" lvl="1" indent="-469900" algn="just" defTabSz="457200">
              <a:spcBef>
                <a:spcPts val="600"/>
              </a:spcBef>
              <a:buClr>
                <a:srgbClr val="0099FF"/>
              </a:buClr>
              <a:buSzPct val="100000"/>
              <a:buBlip>
                <a:blip r:embed="rId2"/>
              </a:buBlip>
            </a:pPr>
            <a:r>
              <a:rPr lang="tr-TR" sz="2000" b="1" dirty="0" smtClean="0">
                <a:solidFill>
                  <a:srgbClr val="000000"/>
                </a:solidFill>
                <a:latin typeface="Cambria" pitchFamily="18" charset="0"/>
                <a:ea typeface="ＭＳ Ｐゴシック" pitchFamily="34" charset="-128"/>
              </a:rPr>
              <a:t>Vergi</a:t>
            </a:r>
          </a:p>
          <a:p>
            <a:pPr marL="342900" lvl="1" indent="-469900" algn="just" defTabSz="457200">
              <a:spcBef>
                <a:spcPts val="600"/>
              </a:spcBef>
              <a:buClr>
                <a:srgbClr val="0099FF"/>
              </a:buClr>
              <a:buSzPct val="100000"/>
              <a:buBlip>
                <a:blip r:embed="rId2"/>
              </a:buBlip>
            </a:pPr>
            <a:r>
              <a:rPr lang="tr-TR" sz="2000" b="1" dirty="0" smtClean="0">
                <a:solidFill>
                  <a:srgbClr val="000000"/>
                </a:solidFill>
                <a:latin typeface="Cambria" pitchFamily="18" charset="0"/>
                <a:ea typeface="ＭＳ Ｐゴシック" pitchFamily="34" charset="-128"/>
              </a:rPr>
              <a:t>SGK primi </a:t>
            </a:r>
            <a:r>
              <a:rPr lang="tr-TR" sz="2000" b="1" dirty="0">
                <a:solidFill>
                  <a:srgbClr val="000000"/>
                </a:solidFill>
                <a:latin typeface="Cambria" pitchFamily="18" charset="0"/>
                <a:ea typeface="ＭＳ Ｐゴシック" pitchFamily="34" charset="-128"/>
              </a:rPr>
              <a:t>ve prime ilişkin borcu </a:t>
            </a:r>
            <a:endParaRPr lang="tr-TR" sz="2000" b="1" dirty="0" smtClean="0">
              <a:solidFill>
                <a:srgbClr val="000000"/>
              </a:solidFill>
              <a:latin typeface="Cambria" pitchFamily="18" charset="0"/>
              <a:ea typeface="ＭＳ Ｐゴシック" pitchFamily="34" charset="-128"/>
            </a:endParaRPr>
          </a:p>
          <a:p>
            <a:pPr marL="342900" lvl="1" indent="-469900" algn="just" defTabSz="457200">
              <a:spcBef>
                <a:spcPts val="600"/>
              </a:spcBef>
              <a:buClr>
                <a:srgbClr val="0099FF"/>
              </a:buClr>
              <a:buSzPct val="100000"/>
              <a:buBlip>
                <a:blip r:embed="rId2"/>
              </a:buBlip>
            </a:pPr>
            <a:r>
              <a:rPr lang="tr-TR" sz="2000" b="1" dirty="0" err="1" smtClean="0">
                <a:solidFill>
                  <a:srgbClr val="000000"/>
                </a:solidFill>
                <a:latin typeface="Cambria" pitchFamily="18" charset="0"/>
                <a:ea typeface="ＭＳ Ｐゴシック" pitchFamily="34" charset="-128"/>
              </a:rPr>
              <a:t>SGK’ca</a:t>
            </a:r>
            <a:r>
              <a:rPr lang="tr-TR" sz="2000" b="1" dirty="0" smtClean="0">
                <a:solidFill>
                  <a:srgbClr val="000000"/>
                </a:solidFill>
                <a:latin typeface="Cambria" pitchFamily="18" charset="0"/>
                <a:ea typeface="ＭＳ Ｐゴシック" pitchFamily="34" charset="-128"/>
              </a:rPr>
              <a:t> </a:t>
            </a:r>
            <a:r>
              <a:rPr lang="tr-TR" sz="2000" b="1" dirty="0">
                <a:solidFill>
                  <a:srgbClr val="000000"/>
                </a:solidFill>
                <a:latin typeface="Cambria" pitchFamily="18" charset="0"/>
                <a:ea typeface="ＭＳ Ｐゴシック" pitchFamily="34" charset="-128"/>
              </a:rPr>
              <a:t>kesilmiş idari para cezası olmadığına dair belge </a:t>
            </a:r>
            <a:r>
              <a:rPr lang="tr-TR" sz="2000" b="1" dirty="0" smtClean="0">
                <a:solidFill>
                  <a:srgbClr val="000000"/>
                </a:solidFill>
                <a:latin typeface="Cambria" pitchFamily="18" charset="0"/>
                <a:ea typeface="ＭＳ Ｐゴシック" pitchFamily="34" charset="-128"/>
              </a:rPr>
              <a:t>       </a:t>
            </a:r>
            <a:r>
              <a:rPr lang="tr-TR" sz="2000" b="1" dirty="0" smtClean="0">
                <a:solidFill>
                  <a:srgbClr val="FF0000"/>
                </a:solidFill>
                <a:latin typeface="Cambria" pitchFamily="18" charset="0"/>
                <a:ea typeface="ＭＳ Ｐゴシック" pitchFamily="34" charset="-128"/>
              </a:rPr>
              <a:t>İSTENMEZ.</a:t>
            </a:r>
          </a:p>
          <a:p>
            <a:pPr marL="342900" lvl="1" indent="-469900" algn="just" defTabSz="457200">
              <a:spcBef>
                <a:spcPts val="600"/>
              </a:spcBef>
              <a:buClr>
                <a:srgbClr val="0099FF"/>
              </a:buClr>
              <a:buSzPct val="100000"/>
              <a:buBlip>
                <a:blip r:embed="rId2"/>
              </a:buBlip>
            </a:pPr>
            <a:r>
              <a:rPr lang="tr-TR" sz="2000" b="1" dirty="0" smtClean="0">
                <a:solidFill>
                  <a:srgbClr val="000000"/>
                </a:solidFill>
                <a:latin typeface="Cambria" pitchFamily="18" charset="0"/>
                <a:ea typeface="ＭＳ Ｐゴシック" pitchFamily="34" charset="-128"/>
              </a:rPr>
              <a:t>İşveren</a:t>
            </a:r>
            <a:r>
              <a:rPr lang="tr-TR" sz="2000" b="1" dirty="0">
                <a:solidFill>
                  <a:srgbClr val="000000"/>
                </a:solidFill>
                <a:latin typeface="Cambria" pitchFamily="18" charset="0"/>
                <a:ea typeface="ＭＳ Ｐゴシック" pitchFamily="34" charset="-128"/>
              </a:rPr>
              <a:t>, işyerini diğer işverenlere </a:t>
            </a:r>
            <a:r>
              <a:rPr lang="tr-TR" sz="2000" b="1" dirty="0">
                <a:solidFill>
                  <a:srgbClr val="FF0000"/>
                </a:solidFill>
                <a:latin typeface="Cambria" pitchFamily="18" charset="0"/>
                <a:ea typeface="ＭＳ Ｐゴシック" pitchFamily="34" charset="-128"/>
              </a:rPr>
              <a:t>devrettiğinde</a:t>
            </a:r>
            <a:r>
              <a:rPr lang="tr-TR" sz="2000" b="1" dirty="0">
                <a:solidFill>
                  <a:srgbClr val="000000"/>
                </a:solidFill>
                <a:latin typeface="Cambria" pitchFamily="18" charset="0"/>
                <a:ea typeface="ＭＳ Ｐゴシック" pitchFamily="34" charset="-128"/>
              </a:rPr>
              <a:t>, devam etmekte olan </a:t>
            </a:r>
            <a:r>
              <a:rPr lang="tr-TR" sz="2000" b="1" dirty="0">
                <a:solidFill>
                  <a:srgbClr val="FF0000"/>
                </a:solidFill>
                <a:latin typeface="Cambria" pitchFamily="18" charset="0"/>
                <a:ea typeface="ＭＳ Ｐゴシック" pitchFamily="34" charset="-128"/>
              </a:rPr>
              <a:t>işbaşı eğitim programı ve istihdam yükümlülüğü de</a:t>
            </a:r>
            <a:r>
              <a:rPr lang="tr-TR" sz="2000" b="1" dirty="0">
                <a:solidFill>
                  <a:srgbClr val="000000"/>
                </a:solidFill>
                <a:latin typeface="Cambria" pitchFamily="18" charset="0"/>
                <a:ea typeface="ＭＳ Ｐゴシック" pitchFamily="34" charset="-128"/>
              </a:rPr>
              <a:t> </a:t>
            </a:r>
            <a:r>
              <a:rPr lang="tr-TR" sz="2000" b="1" dirty="0">
                <a:solidFill>
                  <a:srgbClr val="FF0000"/>
                </a:solidFill>
                <a:latin typeface="Cambria" pitchFamily="18" charset="0"/>
                <a:ea typeface="ＭＳ Ｐゴシック" pitchFamily="34" charset="-128"/>
              </a:rPr>
              <a:t>devralan işverene aktarılır</a:t>
            </a:r>
            <a:r>
              <a:rPr lang="tr-TR" sz="2000" b="1" dirty="0" smtClean="0">
                <a:solidFill>
                  <a:srgbClr val="000000"/>
                </a:solidFill>
                <a:latin typeface="Cambria" pitchFamily="18" charset="0"/>
                <a:ea typeface="ＭＳ Ｐゴシック" pitchFamily="34" charset="-128"/>
              </a:rPr>
              <a:t>.</a:t>
            </a:r>
          </a:p>
          <a:p>
            <a:pPr marL="0" lvl="1" indent="0" algn="just" defTabSz="457200">
              <a:spcBef>
                <a:spcPts val="600"/>
              </a:spcBef>
              <a:buClr>
                <a:srgbClr val="0099FF"/>
              </a:buClr>
              <a:buSzPct val="100000"/>
              <a:buNone/>
            </a:pPr>
            <a:r>
              <a:rPr lang="tr-TR" sz="2000" b="1" dirty="0" smtClean="0">
                <a:solidFill>
                  <a:srgbClr val="000000"/>
                </a:solidFill>
                <a:latin typeface="Cambria" pitchFamily="18" charset="0"/>
                <a:ea typeface="ＭＳ Ｐゴシック" pitchFamily="34" charset="-128"/>
              </a:rPr>
              <a:t>Ancak, devralan işveren programa devam etmek istemezse yaptırım uygulanmadan program iptal edilip katılımcılar geçerli sebeple çıkarılabilir</a:t>
            </a:r>
          </a:p>
          <a:p>
            <a:pPr marL="0" lvl="1" indent="0" algn="just" defTabSz="457200">
              <a:spcBef>
                <a:spcPts val="600"/>
              </a:spcBef>
              <a:buClr>
                <a:srgbClr val="0099FF"/>
              </a:buClr>
              <a:buSzPct val="100000"/>
              <a:buNone/>
            </a:pPr>
            <a:r>
              <a:rPr lang="tr-TR" sz="2400" b="1" dirty="0" smtClean="0">
                <a:solidFill>
                  <a:srgbClr val="FF0000"/>
                </a:solidFill>
                <a:latin typeface="Cambria" pitchFamily="18" charset="0"/>
                <a:ea typeface="ＭＳ Ｐゴシック" pitchFamily="34" charset="-128"/>
              </a:rPr>
              <a:t>YA DA</a:t>
            </a:r>
          </a:p>
          <a:p>
            <a:pPr marL="0" lvl="1" indent="0" algn="just" defTabSz="457200">
              <a:spcBef>
                <a:spcPts val="600"/>
              </a:spcBef>
              <a:buClr>
                <a:srgbClr val="0099FF"/>
              </a:buClr>
              <a:buSzPct val="100000"/>
              <a:buNone/>
            </a:pPr>
            <a:r>
              <a:rPr lang="tr-TR" sz="2000" b="1" dirty="0" smtClean="0">
                <a:solidFill>
                  <a:srgbClr val="000000"/>
                </a:solidFill>
                <a:latin typeface="Cambria" pitchFamily="18" charset="0"/>
                <a:ea typeface="ＭＳ Ｐゴシック" pitchFamily="34" charset="-128"/>
              </a:rPr>
              <a:t>Program sonlandırılıp katılımcılara belge verilebilir</a:t>
            </a:r>
            <a:endParaRPr lang="tr-TR" sz="2000" b="1" dirty="0">
              <a:solidFill>
                <a:srgbClr val="000000"/>
              </a:solidFill>
              <a:latin typeface="Cambria" pitchFamily="18" charset="0"/>
              <a:ea typeface="ＭＳ Ｐゴシック" pitchFamily="34" charset="-128"/>
            </a:endParaRP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11</a:t>
            </a:fld>
            <a:endParaRPr lang="es-ES"/>
          </a:p>
        </p:txBody>
      </p:sp>
      <p:sp>
        <p:nvSpPr>
          <p:cNvPr id="5" name="İçerik Yer Tutucusu 2"/>
          <p:cNvSpPr txBox="1">
            <a:spLocks/>
          </p:cNvSpPr>
          <p:nvPr/>
        </p:nvSpPr>
        <p:spPr bwMode="auto">
          <a:xfrm>
            <a:off x="4572000" y="552576"/>
            <a:ext cx="4569726" cy="394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ctr">
              <a:buFontTx/>
              <a:buNone/>
            </a:pPr>
            <a:r>
              <a:rPr lang="tr-TR" sz="2400" b="1" dirty="0">
                <a:solidFill>
                  <a:srgbClr val="FF0000"/>
                </a:solidFill>
                <a:latin typeface="Calibri" pitchFamily="34" charset="0"/>
              </a:rPr>
              <a:t>PROGRAMDAN YARARLANABİLECEK İŞVERENLER</a:t>
            </a:r>
            <a:endParaRPr lang="tr-TR" sz="2400" b="1" kern="0" dirty="0">
              <a:solidFill>
                <a:srgbClr val="FF0000"/>
              </a:solidFill>
            </a:endParaRPr>
          </a:p>
        </p:txBody>
      </p:sp>
    </p:spTree>
    <p:extLst>
      <p:ext uri="{BB962C8B-B14F-4D97-AF65-F5344CB8AC3E}">
        <p14:creationId xmlns:p14="http://schemas.microsoft.com/office/powerpoint/2010/main" val="1943927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3968" y="692696"/>
            <a:ext cx="4680520" cy="914400"/>
          </a:xfrm>
        </p:spPr>
        <p:txBody>
          <a:bodyPr/>
          <a:lstStyle/>
          <a:p>
            <a:r>
              <a:rPr lang="tr-TR" dirty="0">
                <a:solidFill>
                  <a:srgbClr val="FF0000"/>
                </a:solidFill>
                <a:effectLst/>
                <a:latin typeface="Calibri" pitchFamily="34" charset="0"/>
              </a:rPr>
              <a:t>PROGRAMDAN YARARLANABİLECEK İŞVERENLER</a:t>
            </a:r>
            <a:r>
              <a:rPr lang="tr-TR" dirty="0">
                <a:solidFill>
                  <a:srgbClr val="FF0000"/>
                </a:solidFill>
              </a:rPr>
              <a:t/>
            </a:r>
            <a:br>
              <a:rPr lang="tr-TR" dirty="0">
                <a:solidFill>
                  <a:srgbClr val="FF0000"/>
                </a:solidFill>
              </a:rPr>
            </a:br>
            <a:endParaRPr lang="tr-TR" dirty="0"/>
          </a:p>
        </p:txBody>
      </p:sp>
      <p:sp>
        <p:nvSpPr>
          <p:cNvPr id="3" name="İçerik Yer Tutucusu 2"/>
          <p:cNvSpPr>
            <a:spLocks noGrp="1"/>
          </p:cNvSpPr>
          <p:nvPr>
            <p:ph idx="1"/>
          </p:nvPr>
        </p:nvSpPr>
        <p:spPr>
          <a:xfrm>
            <a:off x="395536" y="1556792"/>
            <a:ext cx="7772400" cy="4293096"/>
          </a:xfrm>
        </p:spPr>
        <p:txBody>
          <a:bodyPr/>
          <a:lstStyle/>
          <a:p>
            <a:pPr marL="342900" lvl="1" indent="-469900" algn="just" defTabSz="457200">
              <a:spcBef>
                <a:spcPts val="600"/>
              </a:spcBef>
              <a:buClr>
                <a:srgbClr val="0099FF"/>
              </a:buClr>
              <a:buSzPct val="100000"/>
              <a:buBlip>
                <a:blip r:embed="rId2"/>
              </a:buBlip>
            </a:pPr>
            <a:r>
              <a:rPr lang="tr-TR" sz="2400" dirty="0" smtClean="0">
                <a:solidFill>
                  <a:srgbClr val="000000"/>
                </a:solidFill>
                <a:latin typeface="Cambria" pitchFamily="18" charset="0"/>
                <a:ea typeface="ＭＳ Ｐゴシック" pitchFamily="34" charset="-128"/>
              </a:rPr>
              <a:t>Program </a:t>
            </a:r>
            <a:r>
              <a:rPr lang="tr-TR" sz="2400" dirty="0">
                <a:solidFill>
                  <a:srgbClr val="000000"/>
                </a:solidFill>
                <a:latin typeface="Cambria" pitchFamily="18" charset="0"/>
                <a:ea typeface="ＭＳ Ｐゴシック" pitchFamily="34" charset="-128"/>
              </a:rPr>
              <a:t>devam ederken kısa çalışma ödeneği başvurusunda bulunan ve </a:t>
            </a:r>
            <a:r>
              <a:rPr lang="tr-TR" sz="2400" b="1" dirty="0">
                <a:solidFill>
                  <a:srgbClr val="FF0000"/>
                </a:solidFill>
                <a:latin typeface="Cambria" pitchFamily="18" charset="0"/>
                <a:ea typeface="ＭＳ Ｐゴシック" pitchFamily="34" charset="-128"/>
              </a:rPr>
              <a:t>başvurusu kabul edilip ileriye dönük olarak kısa çalışma ödeneğine hak kazanan </a:t>
            </a:r>
            <a:r>
              <a:rPr lang="tr-TR" sz="2400" dirty="0">
                <a:solidFill>
                  <a:srgbClr val="000000"/>
                </a:solidFill>
                <a:latin typeface="Cambria" pitchFamily="18" charset="0"/>
                <a:ea typeface="ＭＳ Ｐゴシック" pitchFamily="34" charset="-128"/>
              </a:rPr>
              <a:t>işyerlerinde de mevcut programların devam etmesinin önünde bir engel bulunmamaktadır. </a:t>
            </a:r>
            <a:endParaRPr lang="tr-TR" sz="2400" dirty="0" smtClean="0">
              <a:solidFill>
                <a:srgbClr val="000000"/>
              </a:solidFill>
              <a:latin typeface="Cambria" pitchFamily="18" charset="0"/>
              <a:ea typeface="ＭＳ Ｐゴシック" pitchFamily="34" charset="-128"/>
            </a:endParaRPr>
          </a:p>
          <a:p>
            <a:pPr marL="0" lvl="1" indent="0" algn="just" defTabSz="457200">
              <a:spcBef>
                <a:spcPts val="600"/>
              </a:spcBef>
              <a:buClr>
                <a:srgbClr val="0099FF"/>
              </a:buClr>
              <a:buSzPct val="100000"/>
              <a:buNone/>
            </a:pPr>
            <a:r>
              <a:rPr lang="tr-TR" sz="2400" dirty="0" smtClean="0">
                <a:solidFill>
                  <a:srgbClr val="000000"/>
                </a:solidFill>
                <a:latin typeface="Cambria" pitchFamily="18" charset="0"/>
                <a:ea typeface="ＭＳ Ｐゴシック" pitchFamily="34" charset="-128"/>
              </a:rPr>
              <a:t>						  </a:t>
            </a:r>
            <a:r>
              <a:rPr lang="tr-TR" sz="3200" b="1" dirty="0" smtClean="0">
                <a:solidFill>
                  <a:srgbClr val="FF0000"/>
                </a:solidFill>
                <a:latin typeface="Cambria" pitchFamily="18" charset="0"/>
                <a:ea typeface="ＭＳ Ｐゴシック" pitchFamily="34" charset="-128"/>
              </a:rPr>
              <a:t>!!! ANCAK !!!</a:t>
            </a:r>
          </a:p>
          <a:p>
            <a:pPr marL="0" lvl="1" indent="0" algn="just" defTabSz="457200">
              <a:spcBef>
                <a:spcPts val="600"/>
              </a:spcBef>
              <a:buClr>
                <a:srgbClr val="0099FF"/>
              </a:buClr>
              <a:buSzPct val="100000"/>
              <a:buNone/>
            </a:pPr>
            <a:endParaRPr lang="tr-TR" sz="3200" b="1" dirty="0">
              <a:solidFill>
                <a:srgbClr val="FF0000"/>
              </a:solidFill>
              <a:latin typeface="Cambria" pitchFamily="18" charset="0"/>
              <a:ea typeface="ＭＳ Ｐゴシック" pitchFamily="34" charset="-128"/>
            </a:endParaRPr>
          </a:p>
          <a:p>
            <a:pPr marL="342900" lvl="1" indent="-469900" algn="just" defTabSz="457200">
              <a:spcBef>
                <a:spcPts val="600"/>
              </a:spcBef>
              <a:buClr>
                <a:srgbClr val="0099FF"/>
              </a:buClr>
              <a:buSzPct val="100000"/>
              <a:buBlip>
                <a:blip r:embed="rId2"/>
              </a:buBlip>
            </a:pPr>
            <a:endParaRPr lang="tr-TR" sz="2400" dirty="0" smtClean="0">
              <a:solidFill>
                <a:srgbClr val="000000"/>
              </a:solidFill>
              <a:latin typeface="Cambria" pitchFamily="18" charset="0"/>
              <a:ea typeface="ＭＳ Ｐゴシック" pitchFamily="34" charset="-128"/>
            </a:endParaRPr>
          </a:p>
          <a:p>
            <a:pPr marL="342900" lvl="1" indent="-469900" algn="just" defTabSz="457200">
              <a:spcBef>
                <a:spcPts val="600"/>
              </a:spcBef>
              <a:buClr>
                <a:srgbClr val="0099FF"/>
              </a:buClr>
              <a:buSzPct val="100000"/>
              <a:buBlip>
                <a:blip r:embed="rId2"/>
              </a:buBlip>
            </a:pPr>
            <a:r>
              <a:rPr lang="tr-TR" sz="2400" dirty="0" smtClean="0">
                <a:solidFill>
                  <a:srgbClr val="000000"/>
                </a:solidFill>
                <a:latin typeface="Cambria" pitchFamily="18" charset="0"/>
                <a:ea typeface="ＭＳ Ｐゴシック" pitchFamily="34" charset="-128"/>
              </a:rPr>
              <a:t>Kısa </a:t>
            </a:r>
            <a:r>
              <a:rPr lang="tr-TR" sz="2400" dirty="0">
                <a:solidFill>
                  <a:srgbClr val="000000"/>
                </a:solidFill>
                <a:latin typeface="Cambria" pitchFamily="18" charset="0"/>
                <a:ea typeface="ＭＳ Ｐゴシック" pitchFamily="34" charset="-128"/>
              </a:rPr>
              <a:t>çalışma ödeneğinden yararlanılan dönem boyunca </a:t>
            </a:r>
            <a:r>
              <a:rPr lang="tr-TR" sz="2400" b="1" dirty="0">
                <a:solidFill>
                  <a:srgbClr val="FF0000"/>
                </a:solidFill>
                <a:latin typeface="Cambria" pitchFamily="18" charset="0"/>
                <a:ea typeface="ＭＳ Ｐゴシック" pitchFamily="34" charset="-128"/>
              </a:rPr>
              <a:t>yeni işbaşı eğitim programı talebi değerlendirmeye </a:t>
            </a:r>
            <a:r>
              <a:rPr lang="tr-TR" sz="2400" b="1" dirty="0" smtClean="0">
                <a:solidFill>
                  <a:srgbClr val="FF0000"/>
                </a:solidFill>
                <a:latin typeface="Cambria" pitchFamily="18" charset="0"/>
                <a:ea typeface="ＭＳ Ｐゴシック" pitchFamily="34" charset="-128"/>
              </a:rPr>
              <a:t>alınmaz.</a:t>
            </a:r>
            <a:endParaRPr lang="tr-TR" sz="2400" b="1" dirty="0">
              <a:solidFill>
                <a:srgbClr val="FF0000"/>
              </a:solidFill>
              <a:latin typeface="Cambria" pitchFamily="18" charset="0"/>
              <a:ea typeface="ＭＳ Ｐゴシック" pitchFamily="34" charset="-128"/>
            </a:endParaRPr>
          </a:p>
          <a:p>
            <a:pPr marL="342900" lvl="1" indent="-342900">
              <a:buFontTx/>
              <a:buChar char="•"/>
            </a:pPr>
            <a:endParaRPr lang="tr-TR" sz="2400" dirty="0">
              <a:solidFill>
                <a:srgbClr val="000000"/>
              </a:solidFill>
              <a:latin typeface="Cambria" pitchFamily="18" charset="0"/>
              <a:ea typeface="ＭＳ Ｐゴシック" pitchFamily="34" charset="-128"/>
            </a:endParaRP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12</a:t>
            </a:fld>
            <a:endParaRPr lang="es-ES"/>
          </a:p>
        </p:txBody>
      </p:sp>
      <p:sp>
        <p:nvSpPr>
          <p:cNvPr id="7" name="Aşağı Ok 6"/>
          <p:cNvSpPr/>
          <p:nvPr/>
        </p:nvSpPr>
        <p:spPr bwMode="auto">
          <a:xfrm>
            <a:off x="3635896" y="4005064"/>
            <a:ext cx="1800200" cy="1008112"/>
          </a:xfrm>
          <a:prstGeom prst="downArrow">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677970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23929" y="692696"/>
            <a:ext cx="4608512" cy="648072"/>
          </a:xfrm>
        </p:spPr>
        <p:txBody>
          <a:bodyPr/>
          <a:lstStyle/>
          <a:p>
            <a:r>
              <a:rPr lang="tr-TR" dirty="0">
                <a:solidFill>
                  <a:srgbClr val="FF0000"/>
                </a:solidFill>
                <a:effectLst/>
              </a:rPr>
              <a:t>HANGİ İŞVERENLERLE PROGRAM DÜZENLENEMEZ?</a:t>
            </a:r>
            <a:endParaRPr lang="tr-TR" dirty="0"/>
          </a:p>
        </p:txBody>
      </p:sp>
      <p:sp>
        <p:nvSpPr>
          <p:cNvPr id="3" name="İçerik Yer Tutucusu 2"/>
          <p:cNvSpPr>
            <a:spLocks noGrp="1"/>
          </p:cNvSpPr>
          <p:nvPr>
            <p:ph idx="1"/>
          </p:nvPr>
        </p:nvSpPr>
        <p:spPr>
          <a:xfrm>
            <a:off x="467544" y="1484784"/>
            <a:ext cx="7848872" cy="5184576"/>
          </a:xfrm>
        </p:spPr>
        <p:txBody>
          <a:bodyPr/>
          <a:lstStyle/>
          <a:p>
            <a:pPr marL="0" lvl="0" indent="0">
              <a:buNone/>
            </a:pPr>
            <a:r>
              <a:rPr lang="tr-TR" sz="2400" b="1" u="sng" dirty="0" smtClean="0">
                <a:solidFill>
                  <a:srgbClr val="FF0000"/>
                </a:solidFill>
                <a:effectLst>
                  <a:outerShdw blurRad="38100" dist="38100" dir="2700000" algn="tl">
                    <a:srgbClr val="000000">
                      <a:alpha val="43137"/>
                    </a:srgbClr>
                  </a:outerShdw>
                </a:effectLst>
              </a:rPr>
              <a:t>!!!! </a:t>
            </a:r>
            <a:r>
              <a:rPr lang="tr-TR" sz="2400" b="1" u="sng" dirty="0">
                <a:solidFill>
                  <a:srgbClr val="FF0000"/>
                </a:solidFill>
                <a:effectLst>
                  <a:outerShdw blurRad="38100" dist="38100" dir="2700000" algn="tl">
                    <a:srgbClr val="000000">
                      <a:alpha val="43137"/>
                    </a:srgbClr>
                  </a:outerShdw>
                </a:effectLst>
              </a:rPr>
              <a:t>DİKKAT-DİKKAT !!!</a:t>
            </a:r>
          </a:p>
          <a:p>
            <a:pPr lvl="0"/>
            <a:r>
              <a:rPr lang="tr-TR" sz="2400" dirty="0"/>
              <a:t>5018 sayılı Kanunun eki I, II, III ve IV sayılı cetvellerde yer alan </a:t>
            </a:r>
            <a:r>
              <a:rPr lang="tr-TR" sz="2400" b="1" u="sng" dirty="0">
                <a:solidFill>
                  <a:srgbClr val="FF0000"/>
                </a:solidFill>
              </a:rPr>
              <a:t>KURUM VE KURULUŞLAR ve bunların idari teşkilatı içerisinde yer alan kurumlar </a:t>
            </a:r>
          </a:p>
          <a:p>
            <a:pPr lvl="0"/>
            <a:r>
              <a:rPr lang="tr-TR" sz="2400" dirty="0"/>
              <a:t>Belediyeler</a:t>
            </a:r>
          </a:p>
          <a:p>
            <a:pPr lvl="0"/>
            <a:r>
              <a:rPr lang="tr-TR" sz="2400" dirty="0"/>
              <a:t>İl Özel İdareleri</a:t>
            </a:r>
          </a:p>
          <a:p>
            <a:pPr lvl="0"/>
            <a:r>
              <a:rPr lang="tr-TR" sz="2400" dirty="0"/>
              <a:t>Kısa Çalışma ve Ücret Garanti Fonu’ndan Yararlanan İşyerleri ile İEP </a:t>
            </a:r>
            <a:r>
              <a:rPr lang="tr-TR" sz="2400" b="1" u="sng" dirty="0">
                <a:solidFill>
                  <a:srgbClr val="FF0000"/>
                </a:solidFill>
              </a:rPr>
              <a:t>DÜZENLENEMEZ.</a:t>
            </a:r>
          </a:p>
          <a:p>
            <a:pPr lvl="0"/>
            <a:r>
              <a:rPr lang="tr-TR" sz="2400" dirty="0"/>
              <a:t>Örneğin Ankara Büyükşehir Belediyesi ile İEP </a:t>
            </a:r>
            <a:r>
              <a:rPr lang="tr-TR" sz="2400" b="1" u="sng" dirty="0">
                <a:solidFill>
                  <a:schemeClr val="accent6">
                    <a:lumMod val="50000"/>
                  </a:schemeClr>
                </a:solidFill>
              </a:rPr>
              <a:t>DÜZENLENEMEZ</a:t>
            </a:r>
            <a:r>
              <a:rPr lang="tr-TR" sz="2400" dirty="0"/>
              <a:t>. Ancak belediyenin kurduğu ve %97 hissesine sahip olduğu ANKARA HALK EKMEK A.Ş. ile İEP </a:t>
            </a:r>
            <a:r>
              <a:rPr lang="tr-TR" sz="2400" b="1" u="sng" dirty="0">
                <a:solidFill>
                  <a:srgbClr val="C00000"/>
                </a:solidFill>
              </a:rPr>
              <a:t>DÜZENLENEBİLİR.</a:t>
            </a:r>
          </a:p>
          <a:p>
            <a:pPr marL="0" lvl="1" indent="0" algn="just" defTabSz="457200">
              <a:spcBef>
                <a:spcPts val="600"/>
              </a:spcBef>
              <a:buClr>
                <a:srgbClr val="0099FF"/>
              </a:buClr>
              <a:buSzPct val="100000"/>
              <a:buNone/>
            </a:pPr>
            <a:endParaRPr lang="tr-TR" sz="2400"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13</a:t>
            </a:fld>
            <a:endParaRPr lang="es-ES"/>
          </a:p>
        </p:txBody>
      </p:sp>
    </p:spTree>
    <p:extLst>
      <p:ext uri="{BB962C8B-B14F-4D97-AF65-F5344CB8AC3E}">
        <p14:creationId xmlns:p14="http://schemas.microsoft.com/office/powerpoint/2010/main" val="3191763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14488"/>
            <a:ext cx="8352928" cy="4738848"/>
          </a:xfrm>
        </p:spPr>
        <p:txBody>
          <a:bodyPr/>
          <a:lstStyle/>
          <a:p>
            <a:pPr marL="342900" lvl="1" indent="-469900" algn="just" defTabSz="457200">
              <a:spcBef>
                <a:spcPts val="600"/>
              </a:spcBef>
              <a:buClr>
                <a:srgbClr val="0099FF"/>
              </a:buClr>
              <a:buSzPct val="100000"/>
              <a:buBlip>
                <a:blip r:embed="rId2"/>
              </a:buBlip>
            </a:pPr>
            <a:r>
              <a:rPr lang="tr-TR" sz="2000" b="1" dirty="0" smtClean="0">
                <a:solidFill>
                  <a:srgbClr val="000000"/>
                </a:solidFill>
                <a:latin typeface="Cambria" pitchFamily="18" charset="0"/>
                <a:ea typeface="ＭＳ Ｐゴシック" pitchFamily="34" charset="-128"/>
              </a:rPr>
              <a:t>Kuruma </a:t>
            </a:r>
            <a:r>
              <a:rPr lang="tr-TR" sz="2000" b="1" dirty="0">
                <a:solidFill>
                  <a:srgbClr val="000000"/>
                </a:solidFill>
                <a:latin typeface="Cambria" pitchFamily="18" charset="0"/>
                <a:ea typeface="ＭＳ Ｐゴシック" pitchFamily="34" charset="-128"/>
              </a:rPr>
              <a:t>kayıtlı işsiz olmak,</a:t>
            </a:r>
          </a:p>
          <a:p>
            <a:pPr marL="342900" lvl="1" indent="-469900" algn="just" defTabSz="457200">
              <a:spcBef>
                <a:spcPts val="600"/>
              </a:spcBef>
              <a:buClr>
                <a:srgbClr val="0099FF"/>
              </a:buClr>
              <a:buSzPct val="100000"/>
              <a:buBlip>
                <a:blip r:embed="rId2"/>
              </a:buBlip>
            </a:pPr>
            <a:r>
              <a:rPr lang="tr-TR" sz="2000" b="1" dirty="0">
                <a:solidFill>
                  <a:srgbClr val="000000"/>
                </a:solidFill>
                <a:latin typeface="Cambria" pitchFamily="18" charset="0"/>
                <a:ea typeface="ＭＳ Ｐゴシック" pitchFamily="34" charset="-128"/>
              </a:rPr>
              <a:t>15 yaşını tamamlamış </a:t>
            </a:r>
            <a:r>
              <a:rPr lang="tr-TR" sz="2000" b="1" dirty="0" smtClean="0">
                <a:solidFill>
                  <a:srgbClr val="000000"/>
                </a:solidFill>
                <a:latin typeface="Cambria" pitchFamily="18" charset="0"/>
                <a:ea typeface="ＭＳ Ｐゴシック" pitchFamily="34" charset="-128"/>
              </a:rPr>
              <a:t>olmak (</a:t>
            </a:r>
            <a:r>
              <a:rPr lang="tr-TR" sz="2000" b="1" i="1" dirty="0" smtClean="0">
                <a:solidFill>
                  <a:srgbClr val="00B050"/>
                </a:solidFill>
                <a:latin typeface="Cambria" pitchFamily="18" charset="0"/>
                <a:ea typeface="ＭＳ Ｐゴシック" pitchFamily="34" charset="-128"/>
              </a:rPr>
              <a:t>üst sınır yok ama il müdürlüğü   belirleyebilir</a:t>
            </a:r>
            <a:r>
              <a:rPr lang="tr-TR" sz="2000" b="1" dirty="0" smtClean="0">
                <a:solidFill>
                  <a:srgbClr val="000000"/>
                </a:solidFill>
                <a:latin typeface="Cambria" pitchFamily="18" charset="0"/>
                <a:ea typeface="ＭＳ Ｐゴシック" pitchFamily="34" charset="-128"/>
              </a:rPr>
              <a:t>)</a:t>
            </a:r>
            <a:endParaRPr lang="tr-TR" sz="2000" b="1" dirty="0">
              <a:solidFill>
                <a:srgbClr val="000000"/>
              </a:solidFill>
              <a:latin typeface="Cambria" pitchFamily="18" charset="0"/>
              <a:ea typeface="ＭＳ Ｐゴシック" pitchFamily="34" charset="-128"/>
            </a:endParaRPr>
          </a:p>
          <a:p>
            <a:pPr marL="342900" lvl="1" indent="-469900" algn="just" defTabSz="457200">
              <a:spcBef>
                <a:spcPts val="600"/>
              </a:spcBef>
              <a:buClr>
                <a:srgbClr val="0099FF"/>
              </a:buClr>
              <a:buSzPct val="100000"/>
              <a:buBlip>
                <a:blip r:embed="rId2"/>
              </a:buBlip>
            </a:pPr>
            <a:r>
              <a:rPr lang="tr-TR" sz="2000" b="1" dirty="0">
                <a:solidFill>
                  <a:srgbClr val="000000"/>
                </a:solidFill>
                <a:latin typeface="Cambria" pitchFamily="18" charset="0"/>
                <a:ea typeface="ＭＳ Ｐゴシック" pitchFamily="34" charset="-128"/>
              </a:rPr>
              <a:t>İşverenin </a:t>
            </a:r>
            <a:r>
              <a:rPr lang="tr-TR" sz="2000" b="1" dirty="0" smtClean="0">
                <a:solidFill>
                  <a:srgbClr val="FF0000"/>
                </a:solidFill>
                <a:latin typeface="Cambria" pitchFamily="18" charset="0"/>
                <a:ea typeface="ＭＳ Ｐゴシック" pitchFamily="34" charset="-128"/>
              </a:rPr>
              <a:t>1. </a:t>
            </a:r>
            <a:r>
              <a:rPr lang="tr-TR" sz="2000" b="1" dirty="0">
                <a:solidFill>
                  <a:srgbClr val="FF0000"/>
                </a:solidFill>
                <a:latin typeface="Cambria" pitchFamily="18" charset="0"/>
                <a:ea typeface="ＭＳ Ｐゴシック" pitchFamily="34" charset="-128"/>
              </a:rPr>
              <a:t>veya </a:t>
            </a:r>
            <a:r>
              <a:rPr lang="tr-TR" sz="2000" b="1" dirty="0" smtClean="0">
                <a:solidFill>
                  <a:srgbClr val="FF0000"/>
                </a:solidFill>
                <a:latin typeface="Cambria" pitchFamily="18" charset="0"/>
                <a:ea typeface="ＭＳ Ｐゴシック" pitchFamily="34" charset="-128"/>
              </a:rPr>
              <a:t>2. </a:t>
            </a:r>
            <a:r>
              <a:rPr lang="tr-TR" sz="2000" b="1" dirty="0">
                <a:solidFill>
                  <a:srgbClr val="FF0000"/>
                </a:solidFill>
                <a:latin typeface="Cambria" pitchFamily="18" charset="0"/>
                <a:ea typeface="ＭＳ Ｐゴシック" pitchFamily="34" charset="-128"/>
              </a:rPr>
              <a:t>derece kan </a:t>
            </a:r>
            <a:r>
              <a:rPr lang="tr-TR" sz="2000" b="1" dirty="0" err="1">
                <a:solidFill>
                  <a:srgbClr val="FF0000"/>
                </a:solidFill>
                <a:latin typeface="Cambria" pitchFamily="18" charset="0"/>
                <a:ea typeface="ＭＳ Ｐゴシック" pitchFamily="34" charset="-128"/>
              </a:rPr>
              <a:t>hısmı</a:t>
            </a:r>
            <a:r>
              <a:rPr lang="tr-TR" sz="2000" b="1" dirty="0">
                <a:solidFill>
                  <a:srgbClr val="FF0000"/>
                </a:solidFill>
                <a:latin typeface="Cambria" pitchFamily="18" charset="0"/>
                <a:ea typeface="ＭＳ Ｐゴシック" pitchFamily="34" charset="-128"/>
              </a:rPr>
              <a:t> veya eşi </a:t>
            </a:r>
            <a:r>
              <a:rPr lang="tr-TR" sz="2000" b="1" dirty="0">
                <a:solidFill>
                  <a:srgbClr val="000000"/>
                </a:solidFill>
                <a:latin typeface="Cambria" pitchFamily="18" charset="0"/>
                <a:ea typeface="ＭＳ Ｐゴシック" pitchFamily="34" charset="-128"/>
              </a:rPr>
              <a:t>olmamak</a:t>
            </a:r>
            <a:r>
              <a:rPr lang="tr-TR" sz="2000" b="1" dirty="0" smtClean="0">
                <a:solidFill>
                  <a:srgbClr val="000000"/>
                </a:solidFill>
                <a:latin typeface="Cambria" pitchFamily="18" charset="0"/>
                <a:ea typeface="ＭＳ Ｐゴシック" pitchFamily="34" charset="-128"/>
              </a:rPr>
              <a:t>, </a:t>
            </a:r>
            <a:endParaRPr lang="tr-TR" sz="2000" b="1" dirty="0">
              <a:solidFill>
                <a:srgbClr val="000000"/>
              </a:solidFill>
              <a:latin typeface="Cambria" pitchFamily="18" charset="0"/>
              <a:ea typeface="ＭＳ Ｐゴシック" pitchFamily="34" charset="-128"/>
            </a:endParaRPr>
          </a:p>
          <a:p>
            <a:pPr marL="342900" lvl="1" indent="-469900" algn="just" defTabSz="457200">
              <a:spcBef>
                <a:spcPts val="600"/>
              </a:spcBef>
              <a:buClr>
                <a:srgbClr val="0099FF"/>
              </a:buClr>
              <a:buSzPct val="100000"/>
              <a:buBlip>
                <a:blip r:embed="rId2"/>
              </a:buBlip>
            </a:pPr>
            <a:r>
              <a:rPr lang="tr-TR" sz="2000" b="1" dirty="0">
                <a:solidFill>
                  <a:srgbClr val="000000"/>
                </a:solidFill>
                <a:latin typeface="Cambria" pitchFamily="18" charset="0"/>
                <a:ea typeface="ＭＳ Ｐゴシック" pitchFamily="34" charset="-128"/>
              </a:rPr>
              <a:t>Emekli olmamak,</a:t>
            </a:r>
          </a:p>
          <a:p>
            <a:pPr marL="342900" lvl="1" indent="-469900" algn="just" defTabSz="457200">
              <a:spcBef>
                <a:spcPts val="600"/>
              </a:spcBef>
              <a:buClr>
                <a:srgbClr val="0099FF"/>
              </a:buClr>
              <a:buSzPct val="100000"/>
              <a:buBlip>
                <a:blip r:embed="rId2"/>
              </a:buBlip>
            </a:pPr>
            <a:r>
              <a:rPr lang="tr-TR" sz="2000" b="1" dirty="0">
                <a:solidFill>
                  <a:srgbClr val="000000"/>
                </a:solidFill>
                <a:latin typeface="Cambria" pitchFamily="18" charset="0"/>
                <a:ea typeface="ＭＳ Ｐゴシック" pitchFamily="34" charset="-128"/>
              </a:rPr>
              <a:t>Programın başlama tarihinden önceki </a:t>
            </a:r>
            <a:r>
              <a:rPr lang="tr-TR" sz="2000" b="1" dirty="0" smtClean="0">
                <a:solidFill>
                  <a:srgbClr val="FF0000"/>
                </a:solidFill>
                <a:latin typeface="Cambria" pitchFamily="18" charset="0"/>
                <a:ea typeface="ＭＳ Ｐゴシック" pitchFamily="34" charset="-128"/>
              </a:rPr>
              <a:t>3 </a:t>
            </a:r>
            <a:r>
              <a:rPr lang="tr-TR" sz="2000" b="1" dirty="0">
                <a:solidFill>
                  <a:srgbClr val="FF0000"/>
                </a:solidFill>
                <a:latin typeface="Cambria" pitchFamily="18" charset="0"/>
                <a:ea typeface="ＭＳ Ｐゴシック" pitchFamily="34" charset="-128"/>
              </a:rPr>
              <a:t>aylık dönemde </a:t>
            </a:r>
            <a:r>
              <a:rPr lang="tr-TR" sz="2000" b="1" dirty="0" smtClean="0">
                <a:solidFill>
                  <a:srgbClr val="000000"/>
                </a:solidFill>
                <a:latin typeface="Cambria" pitchFamily="18" charset="0"/>
                <a:ea typeface="ＭＳ Ｐゴシック" pitchFamily="34" charset="-128"/>
              </a:rPr>
              <a:t>programa başvuru yapan işverenin çalışanı </a:t>
            </a:r>
            <a:r>
              <a:rPr lang="tr-TR" sz="2000" b="1" dirty="0">
                <a:solidFill>
                  <a:srgbClr val="000000"/>
                </a:solidFill>
                <a:latin typeface="Cambria" pitchFamily="18" charset="0"/>
                <a:ea typeface="ＭＳ Ｐゴシック" pitchFamily="34" charset="-128"/>
              </a:rPr>
              <a:t>olmamak,</a:t>
            </a:r>
          </a:p>
          <a:p>
            <a:pPr marL="342900" lvl="1" indent="-469900" algn="just" defTabSz="457200">
              <a:spcBef>
                <a:spcPts val="600"/>
              </a:spcBef>
              <a:buClr>
                <a:srgbClr val="0099FF"/>
              </a:buClr>
              <a:buSzPct val="100000"/>
              <a:buBlip>
                <a:blip r:embed="rId2"/>
              </a:buBlip>
            </a:pPr>
            <a:r>
              <a:rPr lang="tr-TR" sz="2000" b="1" dirty="0">
                <a:solidFill>
                  <a:schemeClr val="tx1"/>
                </a:solidFill>
                <a:latin typeface="Cambria" pitchFamily="18" charset="0"/>
                <a:ea typeface="ＭＳ Ｐゴシック" pitchFamily="34" charset="-128"/>
              </a:rPr>
              <a:t>İş ve meslek danışmanlığı hizmetlerinden faydalanarak, danışmanın uygun görüşünü </a:t>
            </a:r>
            <a:r>
              <a:rPr lang="tr-TR" sz="2000" b="1" dirty="0" smtClean="0">
                <a:solidFill>
                  <a:schemeClr val="tx1"/>
                </a:solidFill>
                <a:latin typeface="Cambria" pitchFamily="18" charset="0"/>
                <a:ea typeface="ＭＳ Ｐゴシック" pitchFamily="34" charset="-128"/>
              </a:rPr>
              <a:t>almak </a:t>
            </a:r>
            <a:r>
              <a:rPr lang="tr-TR" sz="2000" b="1" dirty="0" smtClean="0">
                <a:solidFill>
                  <a:srgbClr val="FF0000"/>
                </a:solidFill>
                <a:latin typeface="Cambria" pitchFamily="18" charset="0"/>
                <a:ea typeface="ＭＳ Ｐゴシック" pitchFamily="34" charset="-128"/>
              </a:rPr>
              <a:t>(</a:t>
            </a:r>
            <a:r>
              <a:rPr lang="tr-TR" sz="2000" b="1" i="1" dirty="0" smtClean="0">
                <a:solidFill>
                  <a:srgbClr val="FF0000"/>
                </a:solidFill>
                <a:latin typeface="Cambria" pitchFamily="18" charset="0"/>
                <a:ea typeface="ＭＳ Ｐゴシック" pitchFamily="34" charset="-128"/>
              </a:rPr>
              <a:t>bu konu ile ilgili işlemlerin standarda kavuşturulması adına ilgili birimlerle çalışma yürütülmektedir</a:t>
            </a:r>
            <a:r>
              <a:rPr lang="tr-TR" sz="2000" b="1" dirty="0" smtClean="0">
                <a:solidFill>
                  <a:srgbClr val="FF0000"/>
                </a:solidFill>
                <a:latin typeface="Cambria" pitchFamily="18" charset="0"/>
                <a:ea typeface="ＭＳ Ｐゴシック" pitchFamily="34" charset="-128"/>
              </a:rPr>
              <a:t>.)</a:t>
            </a:r>
          </a:p>
          <a:p>
            <a:pPr marL="0" indent="0" algn="ctr">
              <a:buNone/>
            </a:pPr>
            <a:r>
              <a:rPr lang="tr-TR" sz="2400" b="1" dirty="0" smtClean="0">
                <a:solidFill>
                  <a:srgbClr val="0070C0"/>
                </a:solidFill>
                <a:latin typeface="Calibri" pitchFamily="34" charset="0"/>
              </a:rPr>
              <a:t>SON 6 AYDA PROGRAMIN DÜZENLENECEĞİ MESLEKTE ÇALIŞMAMIŞ OLMA ŞARTI MEVZUAT DEĞİŞİKLİĞİ İLE KALDIRILDI</a:t>
            </a:r>
          </a:p>
          <a:p>
            <a:pPr marL="0" indent="0">
              <a:buNone/>
            </a:pPr>
            <a:endParaRPr lang="tr-TR" b="1" i="1" u="sng" dirty="0">
              <a:solidFill>
                <a:srgbClr val="000000"/>
              </a:solidFill>
              <a:latin typeface="Calibri" pitchFamily="34" charset="0"/>
            </a:endParaRP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14</a:t>
            </a:fld>
            <a:endParaRPr lang="es-ES"/>
          </a:p>
        </p:txBody>
      </p:sp>
      <p:sp>
        <p:nvSpPr>
          <p:cNvPr id="6" name="İçerik Yer Tutucusu 2"/>
          <p:cNvSpPr txBox="1">
            <a:spLocks/>
          </p:cNvSpPr>
          <p:nvPr/>
        </p:nvSpPr>
        <p:spPr bwMode="auto">
          <a:xfrm>
            <a:off x="4355976" y="928670"/>
            <a:ext cx="4569726"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buNone/>
            </a:pPr>
            <a:r>
              <a:rPr lang="tr-TR" sz="2400" b="1" dirty="0">
                <a:solidFill>
                  <a:srgbClr val="FF0000"/>
                </a:solidFill>
                <a:latin typeface="Calibri" pitchFamily="34" charset="0"/>
              </a:rPr>
              <a:t>PROGRAMA KATILIM KOŞULLARI</a:t>
            </a:r>
          </a:p>
        </p:txBody>
      </p:sp>
    </p:spTree>
    <p:extLst>
      <p:ext uri="{BB962C8B-B14F-4D97-AF65-F5344CB8AC3E}">
        <p14:creationId xmlns:p14="http://schemas.microsoft.com/office/powerpoint/2010/main" val="578347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67944" y="620688"/>
            <a:ext cx="4825033" cy="626194"/>
          </a:xfrm>
        </p:spPr>
        <p:txBody>
          <a:bodyPr/>
          <a:lstStyle/>
          <a:p>
            <a:pPr marL="0" indent="0"/>
            <a:r>
              <a:rPr lang="tr-TR" dirty="0">
                <a:solidFill>
                  <a:srgbClr val="FF0000"/>
                </a:solidFill>
                <a:effectLst/>
                <a:latin typeface="Calibri" pitchFamily="34" charset="0"/>
              </a:rPr>
              <a:t>PROGRAMA KATILIM KOŞULLARI</a:t>
            </a:r>
          </a:p>
        </p:txBody>
      </p:sp>
      <p:sp>
        <p:nvSpPr>
          <p:cNvPr id="3" name="İçerik Yer Tutucusu 2"/>
          <p:cNvSpPr>
            <a:spLocks noGrp="1"/>
          </p:cNvSpPr>
          <p:nvPr>
            <p:ph idx="1"/>
          </p:nvPr>
        </p:nvSpPr>
        <p:spPr>
          <a:xfrm>
            <a:off x="539552" y="1556792"/>
            <a:ext cx="7772400" cy="4608512"/>
          </a:xfrm>
        </p:spPr>
        <p:txBody>
          <a:bodyPr/>
          <a:lstStyle/>
          <a:p>
            <a:pPr marL="0" lvl="1" indent="0" algn="just" defTabSz="457200">
              <a:spcBef>
                <a:spcPts val="600"/>
              </a:spcBef>
              <a:buClr>
                <a:srgbClr val="0099FF"/>
              </a:buClr>
              <a:buSzPct val="100000"/>
              <a:buNone/>
            </a:pPr>
            <a:r>
              <a:rPr lang="tr-TR" sz="2400" b="1" i="1" u="sng" dirty="0" smtClean="0">
                <a:solidFill>
                  <a:srgbClr val="000000"/>
                </a:solidFill>
                <a:latin typeface="Cambria" pitchFamily="18" charset="0"/>
                <a:ea typeface="ＭＳ Ｐゴシック" pitchFamily="34" charset="-128"/>
              </a:rPr>
              <a:t>1. derece </a:t>
            </a:r>
            <a:r>
              <a:rPr lang="tr-TR" sz="2400" b="1" i="1" u="sng" dirty="0">
                <a:solidFill>
                  <a:srgbClr val="000000"/>
                </a:solidFill>
                <a:latin typeface="Cambria" pitchFamily="18" charset="0"/>
                <a:ea typeface="ＭＳ Ｐゴシック" pitchFamily="34" charset="-128"/>
              </a:rPr>
              <a:t>kan </a:t>
            </a:r>
            <a:r>
              <a:rPr lang="tr-TR" sz="2400" b="1" i="1" u="sng" dirty="0" smtClean="0">
                <a:solidFill>
                  <a:srgbClr val="000000"/>
                </a:solidFill>
                <a:latin typeface="Cambria" pitchFamily="18" charset="0"/>
                <a:ea typeface="ＭＳ Ｐゴシック" pitchFamily="34" charset="-128"/>
              </a:rPr>
              <a:t>hısımları:</a:t>
            </a:r>
          </a:p>
          <a:p>
            <a:pPr marL="342900" lvl="1" indent="-342900" algn="just" defTabSz="457200">
              <a:spcBef>
                <a:spcPts val="600"/>
              </a:spcBef>
              <a:buClr>
                <a:srgbClr val="0099FF"/>
              </a:buClr>
              <a:buSzPct val="100000"/>
              <a:buFont typeface="Wingdings" pitchFamily="2" charset="2"/>
              <a:buChar char="§"/>
            </a:pPr>
            <a:r>
              <a:rPr lang="tr-TR" sz="2000" b="1" dirty="0" smtClean="0">
                <a:solidFill>
                  <a:srgbClr val="000000"/>
                </a:solidFill>
                <a:latin typeface="Cambria" pitchFamily="18" charset="0"/>
                <a:ea typeface="ＭＳ Ｐゴシック" pitchFamily="34" charset="-128"/>
              </a:rPr>
              <a:t>Anne, baba ve çocuklar</a:t>
            </a:r>
          </a:p>
          <a:p>
            <a:pPr marL="0" lvl="1" indent="0" algn="just" defTabSz="457200">
              <a:spcBef>
                <a:spcPts val="600"/>
              </a:spcBef>
              <a:buClr>
                <a:srgbClr val="0099FF"/>
              </a:buClr>
              <a:buSzPct val="100000"/>
              <a:buNone/>
            </a:pPr>
            <a:r>
              <a:rPr lang="tr-TR" sz="2400" b="1" i="1" u="sng" dirty="0">
                <a:solidFill>
                  <a:srgbClr val="000000"/>
                </a:solidFill>
                <a:latin typeface="Cambria" pitchFamily="18" charset="0"/>
                <a:ea typeface="ＭＳ Ｐゴシック" pitchFamily="34" charset="-128"/>
              </a:rPr>
              <a:t>2. derece </a:t>
            </a:r>
            <a:r>
              <a:rPr lang="tr-TR" sz="2400" b="1" i="1" u="sng" dirty="0" smtClean="0">
                <a:solidFill>
                  <a:srgbClr val="000000"/>
                </a:solidFill>
                <a:latin typeface="Cambria" pitchFamily="18" charset="0"/>
                <a:ea typeface="ＭＳ Ｐゴシック" pitchFamily="34" charset="-128"/>
              </a:rPr>
              <a:t>kan hısımları:</a:t>
            </a:r>
          </a:p>
          <a:p>
            <a:pPr marL="342900" lvl="1" indent="-342900" algn="just" defTabSz="457200">
              <a:spcBef>
                <a:spcPts val="600"/>
              </a:spcBef>
              <a:buClr>
                <a:srgbClr val="0099FF"/>
              </a:buClr>
              <a:buSzPct val="100000"/>
              <a:buFont typeface="Wingdings" pitchFamily="2" charset="2"/>
              <a:buChar char="§"/>
            </a:pPr>
            <a:r>
              <a:rPr lang="tr-TR" sz="2000" b="1" dirty="0" smtClean="0">
                <a:solidFill>
                  <a:srgbClr val="000000"/>
                </a:solidFill>
                <a:latin typeface="Cambria" pitchFamily="18" charset="0"/>
                <a:ea typeface="ＭＳ Ｐゴシック" pitchFamily="34" charset="-128"/>
              </a:rPr>
              <a:t>Kardeşler</a:t>
            </a:r>
            <a:r>
              <a:rPr lang="tr-TR" sz="2000" b="1" dirty="0">
                <a:solidFill>
                  <a:srgbClr val="000000"/>
                </a:solidFill>
                <a:latin typeface="Cambria" pitchFamily="18" charset="0"/>
                <a:ea typeface="ＭＳ Ｐゴシック" pitchFamily="34" charset="-128"/>
              </a:rPr>
              <a:t>, torunlar, büyükanne ve büyükbaba</a:t>
            </a:r>
          </a:p>
          <a:p>
            <a:pPr marL="0" lvl="1" indent="0" algn="just" defTabSz="457200">
              <a:spcBef>
                <a:spcPts val="600"/>
              </a:spcBef>
              <a:buClr>
                <a:srgbClr val="0099FF"/>
              </a:buClr>
              <a:buSzPct val="100000"/>
              <a:buNone/>
            </a:pPr>
            <a:r>
              <a:rPr lang="tr-TR" sz="2000" b="1" dirty="0" smtClean="0">
                <a:solidFill>
                  <a:srgbClr val="000000"/>
                </a:solidFill>
                <a:latin typeface="Cambria" pitchFamily="18" charset="0"/>
                <a:ea typeface="ＭＳ Ｐゴシック" pitchFamily="34" charset="-128"/>
              </a:rPr>
              <a:t>İşveren taahhütnamesinde (EK-20,EK-33) ve sözleşmede bu hususa yer verilecektir. </a:t>
            </a:r>
          </a:p>
          <a:p>
            <a:pPr marL="0" lvl="1" indent="0" algn="just" defTabSz="457200">
              <a:spcBef>
                <a:spcPts val="600"/>
              </a:spcBef>
              <a:buClr>
                <a:srgbClr val="0099FF"/>
              </a:buClr>
              <a:buSzPct val="100000"/>
              <a:buNone/>
            </a:pPr>
            <a:r>
              <a:rPr lang="tr-TR" sz="2000" b="1" dirty="0" smtClean="0">
                <a:solidFill>
                  <a:srgbClr val="000000"/>
                </a:solidFill>
                <a:latin typeface="Cambria" pitchFamily="18" charset="0"/>
                <a:ea typeface="ＭＳ Ｐゴシック" pitchFamily="34" charset="-128"/>
              </a:rPr>
              <a:t>Aykırılık tespit edilmesi halinde uygulanacak yaptırım:</a:t>
            </a:r>
          </a:p>
          <a:p>
            <a:pPr marL="342900" lvl="1" indent="-342900" algn="just" defTabSz="457200">
              <a:spcBef>
                <a:spcPts val="600"/>
              </a:spcBef>
              <a:buClr>
                <a:srgbClr val="0099FF"/>
              </a:buClr>
              <a:buSzPct val="100000"/>
              <a:buFont typeface="Wingdings" pitchFamily="2" charset="2"/>
              <a:buChar char="v"/>
            </a:pPr>
            <a:r>
              <a:rPr lang="tr-TR" sz="2000" b="1" dirty="0">
                <a:solidFill>
                  <a:srgbClr val="FF0000"/>
                </a:solidFill>
                <a:latin typeface="Cambria" pitchFamily="18" charset="0"/>
                <a:ea typeface="ＭＳ Ｐゴシック" pitchFamily="34" charset="-128"/>
              </a:rPr>
              <a:t>K</a:t>
            </a:r>
            <a:r>
              <a:rPr lang="tr-TR" sz="2000" b="1" dirty="0" smtClean="0">
                <a:solidFill>
                  <a:srgbClr val="FF0000"/>
                </a:solidFill>
                <a:latin typeface="Cambria" pitchFamily="18" charset="0"/>
                <a:ea typeface="ＭＳ Ｐゴシック" pitchFamily="34" charset="-128"/>
              </a:rPr>
              <a:t>atılımcılara </a:t>
            </a:r>
            <a:r>
              <a:rPr lang="tr-TR" sz="2000" b="1" dirty="0">
                <a:solidFill>
                  <a:srgbClr val="FF0000"/>
                </a:solidFill>
                <a:latin typeface="Cambria" pitchFamily="18" charset="0"/>
                <a:ea typeface="ＭＳ Ｐゴシック" pitchFamily="34" charset="-128"/>
              </a:rPr>
              <a:t>yapılan ödemeler yasal faizi ile işverenden tahsil edilir </a:t>
            </a:r>
          </a:p>
          <a:p>
            <a:pPr marL="342900" lvl="1" indent="-342900" algn="just" defTabSz="457200">
              <a:spcBef>
                <a:spcPts val="600"/>
              </a:spcBef>
              <a:buClr>
                <a:srgbClr val="0099FF"/>
              </a:buClr>
              <a:buSzPct val="100000"/>
              <a:buFont typeface="Wingdings" pitchFamily="2" charset="2"/>
              <a:buChar char="v"/>
            </a:pPr>
            <a:r>
              <a:rPr lang="tr-TR" sz="2000" b="1" dirty="0" smtClean="0">
                <a:solidFill>
                  <a:srgbClr val="FF0000"/>
                </a:solidFill>
                <a:latin typeface="Cambria" pitchFamily="18" charset="0"/>
                <a:ea typeface="ＭＳ Ｐゴシック" pitchFamily="34" charset="-128"/>
              </a:rPr>
              <a:t>Tespit </a:t>
            </a:r>
            <a:r>
              <a:rPr lang="tr-TR" sz="2000" b="1" dirty="0">
                <a:solidFill>
                  <a:srgbClr val="FF0000"/>
                </a:solidFill>
                <a:latin typeface="Cambria" pitchFamily="18" charset="0"/>
                <a:ea typeface="ＭＳ Ｐゴシック" pitchFamily="34" charset="-128"/>
              </a:rPr>
              <a:t>tarihinden itibaren işveren 12 ay süre ile kurs ve programlardan yararlanamaz</a:t>
            </a:r>
          </a:p>
          <a:p>
            <a:pPr marL="342900" lvl="1" indent="-342900" algn="just" defTabSz="457200">
              <a:spcBef>
                <a:spcPts val="600"/>
              </a:spcBef>
              <a:buClr>
                <a:srgbClr val="0099FF"/>
              </a:buClr>
              <a:buSzPct val="100000"/>
              <a:buFont typeface="Wingdings" pitchFamily="2" charset="2"/>
              <a:buChar char="v"/>
            </a:pPr>
            <a:endParaRPr lang="tr-TR" sz="2000" dirty="0" smtClean="0">
              <a:solidFill>
                <a:srgbClr val="000000"/>
              </a:solidFill>
              <a:latin typeface="Cambria" pitchFamily="18" charset="0"/>
              <a:ea typeface="ＭＳ Ｐゴシック" pitchFamily="34" charset="-128"/>
            </a:endParaRPr>
          </a:p>
          <a:p>
            <a:pPr marL="0" lvl="1" indent="0" algn="just" defTabSz="457200">
              <a:spcBef>
                <a:spcPts val="600"/>
              </a:spcBef>
              <a:buClr>
                <a:srgbClr val="0099FF"/>
              </a:buClr>
              <a:buSzPct val="100000"/>
              <a:buNone/>
            </a:pPr>
            <a:endParaRPr lang="tr-TR" sz="2000" dirty="0">
              <a:solidFill>
                <a:srgbClr val="000000"/>
              </a:solidFill>
              <a:latin typeface="Cambria" pitchFamily="18" charset="0"/>
              <a:ea typeface="ＭＳ Ｐゴシック" pitchFamily="34" charset="-128"/>
            </a:endParaRPr>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15</a:t>
            </a:fld>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196751"/>
            <a:ext cx="1866900" cy="18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995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95936" y="764704"/>
            <a:ext cx="4609009" cy="626194"/>
          </a:xfrm>
        </p:spPr>
        <p:txBody>
          <a:bodyPr/>
          <a:lstStyle/>
          <a:p>
            <a:r>
              <a:rPr lang="tr-TR" dirty="0">
                <a:solidFill>
                  <a:srgbClr val="FF0000"/>
                </a:solidFill>
                <a:effectLst/>
                <a:latin typeface="Calibri" pitchFamily="34" charset="0"/>
              </a:rPr>
              <a:t>PROGRAMA KATILIM KOŞULLARI</a:t>
            </a:r>
            <a:endParaRPr lang="tr-TR" dirty="0"/>
          </a:p>
        </p:txBody>
      </p:sp>
      <p:sp>
        <p:nvSpPr>
          <p:cNvPr id="3" name="İçerik Yer Tutucusu 2"/>
          <p:cNvSpPr>
            <a:spLocks noGrp="1"/>
          </p:cNvSpPr>
          <p:nvPr>
            <p:ph idx="1"/>
          </p:nvPr>
        </p:nvSpPr>
        <p:spPr>
          <a:xfrm>
            <a:off x="533400" y="1700808"/>
            <a:ext cx="8110566" cy="4536504"/>
          </a:xfrm>
        </p:spPr>
        <p:txBody>
          <a:bodyPr/>
          <a:lstStyle/>
          <a:p>
            <a:pPr marL="342900" lvl="1" indent="-469900" algn="just" defTabSz="457200">
              <a:spcBef>
                <a:spcPts val="600"/>
              </a:spcBef>
              <a:buClr>
                <a:srgbClr val="0099FF"/>
              </a:buClr>
              <a:buSzPct val="100000"/>
              <a:buBlip>
                <a:blip r:embed="rId2"/>
              </a:buBlip>
            </a:pPr>
            <a:r>
              <a:rPr lang="tr-TR" sz="2000" b="1" dirty="0" smtClean="0">
                <a:solidFill>
                  <a:srgbClr val="000000"/>
                </a:solidFill>
                <a:latin typeface="Cambria" pitchFamily="18" charset="0"/>
                <a:ea typeface="ＭＳ Ｐゴシック" pitchFamily="34" charset="-128"/>
              </a:rPr>
              <a:t>Programdan </a:t>
            </a:r>
            <a:r>
              <a:rPr lang="tr-TR" sz="2000" b="1" dirty="0">
                <a:solidFill>
                  <a:srgbClr val="000000"/>
                </a:solidFill>
                <a:latin typeface="Cambria" pitchFamily="18" charset="0"/>
                <a:ea typeface="ＭＳ Ｐゴシック" pitchFamily="34" charset="-128"/>
              </a:rPr>
              <a:t>yararlanacakların, programın başlama tarihinden </a:t>
            </a:r>
            <a:r>
              <a:rPr lang="tr-TR" sz="2000" b="1" dirty="0" smtClean="0">
                <a:solidFill>
                  <a:srgbClr val="000000"/>
                </a:solidFill>
                <a:latin typeface="Cambria" pitchFamily="18" charset="0"/>
                <a:ea typeface="ＭＳ Ｐゴシック" pitchFamily="34" charset="-128"/>
              </a:rPr>
              <a:t> önceki </a:t>
            </a:r>
            <a:r>
              <a:rPr lang="tr-TR" sz="2000" b="1" dirty="0" smtClean="0">
                <a:solidFill>
                  <a:srgbClr val="FF0000"/>
                </a:solidFill>
                <a:latin typeface="Cambria" pitchFamily="18" charset="0"/>
                <a:ea typeface="ＭＳ Ｐゴシック" pitchFamily="34" charset="-128"/>
              </a:rPr>
              <a:t>3 </a:t>
            </a:r>
            <a:r>
              <a:rPr lang="tr-TR" sz="2000" b="1" dirty="0">
                <a:solidFill>
                  <a:srgbClr val="FF0000"/>
                </a:solidFill>
                <a:latin typeface="Cambria" pitchFamily="18" charset="0"/>
                <a:ea typeface="ＭＳ Ｐゴシック" pitchFamily="34" charset="-128"/>
              </a:rPr>
              <a:t>aylık dönemde</a:t>
            </a:r>
            <a:r>
              <a:rPr lang="tr-TR" sz="2000" b="1" dirty="0">
                <a:solidFill>
                  <a:srgbClr val="000000"/>
                </a:solidFill>
                <a:latin typeface="Cambria" pitchFamily="18" charset="0"/>
                <a:ea typeface="ＭＳ Ｐゴシック" pitchFamily="34" charset="-128"/>
              </a:rPr>
              <a:t>; </a:t>
            </a:r>
            <a:r>
              <a:rPr lang="tr-TR" sz="2000" b="1" dirty="0" smtClean="0">
                <a:solidFill>
                  <a:srgbClr val="000000"/>
                </a:solidFill>
                <a:latin typeface="Cambria" pitchFamily="18" charset="0"/>
                <a:ea typeface="ＭＳ Ｐゴシック" pitchFamily="34" charset="-128"/>
              </a:rPr>
              <a:t>programa başvuru yapan işverenin </a:t>
            </a:r>
            <a:r>
              <a:rPr lang="tr-TR" sz="2000" b="1" dirty="0">
                <a:solidFill>
                  <a:srgbClr val="000000"/>
                </a:solidFill>
                <a:latin typeface="Cambria" pitchFamily="18" charset="0"/>
                <a:ea typeface="ＭＳ Ｐゴシック" pitchFamily="34" charset="-128"/>
              </a:rPr>
              <a:t>sigortalı hizmet listesinde kayıtlı çalışanı olmaması </a:t>
            </a:r>
            <a:r>
              <a:rPr lang="tr-TR" sz="2000" b="1" dirty="0" smtClean="0">
                <a:solidFill>
                  <a:srgbClr val="000000"/>
                </a:solidFill>
                <a:latin typeface="Cambria" pitchFamily="18" charset="0"/>
                <a:ea typeface="ＭＳ Ｐゴシック" pitchFamily="34" charset="-128"/>
              </a:rPr>
              <a:t>gerekir.</a:t>
            </a:r>
          </a:p>
          <a:p>
            <a:pPr marL="342900" lvl="1" indent="-469900" algn="just" defTabSz="457200">
              <a:spcBef>
                <a:spcPts val="600"/>
              </a:spcBef>
              <a:buClr>
                <a:srgbClr val="0099FF"/>
              </a:buClr>
              <a:buSzPct val="100000"/>
              <a:buBlip>
                <a:blip r:embed="rId2"/>
              </a:buBlip>
            </a:pPr>
            <a:r>
              <a:rPr lang="tr-TR" sz="2000" b="1" dirty="0" smtClean="0">
                <a:solidFill>
                  <a:srgbClr val="000000"/>
                </a:solidFill>
                <a:latin typeface="Cambria" pitchFamily="18" charset="0"/>
                <a:ea typeface="ＭＳ Ｐゴシック" pitchFamily="34" charset="-128"/>
              </a:rPr>
              <a:t>Programa başvuru yaparken belge üzerinden kontrol yapılır.</a:t>
            </a:r>
          </a:p>
          <a:p>
            <a:pPr marL="342900" lvl="1" indent="-469900" algn="just" defTabSz="457200">
              <a:spcBef>
                <a:spcPts val="600"/>
              </a:spcBef>
              <a:buClr>
                <a:srgbClr val="0099FF"/>
              </a:buClr>
              <a:buSzPct val="100000"/>
              <a:buBlip>
                <a:blip r:embed="rId2"/>
              </a:buBlip>
            </a:pPr>
            <a:r>
              <a:rPr lang="tr-TR" sz="2000" b="1" dirty="0" smtClean="0">
                <a:solidFill>
                  <a:srgbClr val="000000"/>
                </a:solidFill>
                <a:latin typeface="Cambria" pitchFamily="18" charset="0"/>
                <a:ea typeface="ＭＳ Ｐゴシック" pitchFamily="34" charset="-128"/>
              </a:rPr>
              <a:t>Belge ibraz edilememişse bu husus işveren taahhütnamesinde </a:t>
            </a:r>
            <a:r>
              <a:rPr lang="tr-TR" sz="2000" b="1" dirty="0">
                <a:solidFill>
                  <a:srgbClr val="000000"/>
                </a:solidFill>
                <a:latin typeface="Cambria" pitchFamily="18" charset="0"/>
                <a:ea typeface="ＭＳ Ｐゴシック" pitchFamily="34" charset="-128"/>
              </a:rPr>
              <a:t>(EK-20,EK-33) </a:t>
            </a:r>
            <a:r>
              <a:rPr lang="tr-TR" sz="2000" b="1" dirty="0" smtClean="0">
                <a:solidFill>
                  <a:srgbClr val="000000"/>
                </a:solidFill>
                <a:latin typeface="Cambria" pitchFamily="18" charset="0"/>
                <a:ea typeface="ＭＳ Ｐゴシック" pitchFamily="34" charset="-128"/>
              </a:rPr>
              <a:t>yer alacaktır.</a:t>
            </a:r>
          </a:p>
          <a:p>
            <a:pPr marL="0" lvl="1" indent="0" algn="just" defTabSz="457200">
              <a:spcBef>
                <a:spcPts val="600"/>
              </a:spcBef>
              <a:buClr>
                <a:srgbClr val="0099FF"/>
              </a:buClr>
              <a:buSzPct val="100000"/>
              <a:buNone/>
            </a:pPr>
            <a:endParaRPr lang="tr-TR" sz="2000" b="1" dirty="0" smtClean="0">
              <a:solidFill>
                <a:srgbClr val="000000"/>
              </a:solidFill>
              <a:latin typeface="Cambria" pitchFamily="18" charset="0"/>
              <a:ea typeface="ＭＳ Ｐゴシック" pitchFamily="34" charset="-128"/>
            </a:endParaRPr>
          </a:p>
          <a:p>
            <a:pPr marL="0" lvl="1" indent="0" algn="just" defTabSz="457200">
              <a:spcBef>
                <a:spcPts val="600"/>
              </a:spcBef>
              <a:buClr>
                <a:srgbClr val="0099FF"/>
              </a:buClr>
              <a:buSzPct val="100000"/>
              <a:buNone/>
            </a:pPr>
            <a:r>
              <a:rPr lang="tr-TR" sz="2000" b="1" dirty="0">
                <a:solidFill>
                  <a:srgbClr val="000000"/>
                </a:solidFill>
                <a:latin typeface="Cambria" pitchFamily="18" charset="0"/>
                <a:ea typeface="ＭＳ Ｐゴシック" pitchFamily="34" charset="-128"/>
              </a:rPr>
              <a:t>	</a:t>
            </a:r>
            <a:r>
              <a:rPr lang="tr-TR" sz="2000" b="1" dirty="0" smtClean="0">
                <a:solidFill>
                  <a:srgbClr val="000000"/>
                </a:solidFill>
                <a:latin typeface="Cambria" pitchFamily="18" charset="0"/>
                <a:ea typeface="ＭＳ Ｐゴシック" pitchFamily="34" charset="-128"/>
              </a:rPr>
              <a:t>Aykırılık </a:t>
            </a:r>
            <a:r>
              <a:rPr lang="tr-TR" sz="2000" b="1" dirty="0">
                <a:solidFill>
                  <a:srgbClr val="000000"/>
                </a:solidFill>
                <a:latin typeface="Cambria" pitchFamily="18" charset="0"/>
                <a:ea typeface="ＭＳ Ｐゴシック" pitchFamily="34" charset="-128"/>
              </a:rPr>
              <a:t>tespit edilmesi halinde uygulanacak </a:t>
            </a:r>
            <a:r>
              <a:rPr lang="tr-TR" sz="2000" b="1" dirty="0" smtClean="0">
                <a:solidFill>
                  <a:srgbClr val="000000"/>
                </a:solidFill>
                <a:latin typeface="Cambria" pitchFamily="18" charset="0"/>
                <a:ea typeface="ＭＳ Ｐゴシック" pitchFamily="34" charset="-128"/>
              </a:rPr>
              <a:t>yaptırım:</a:t>
            </a:r>
          </a:p>
          <a:p>
            <a:pPr marL="342900" lvl="1" indent="-342900" algn="just" defTabSz="457200">
              <a:spcBef>
                <a:spcPts val="600"/>
              </a:spcBef>
              <a:buClr>
                <a:srgbClr val="0099FF"/>
              </a:buClr>
              <a:buSzPct val="100000"/>
              <a:buFont typeface="Wingdings" pitchFamily="2" charset="2"/>
              <a:buChar char="v"/>
            </a:pPr>
            <a:r>
              <a:rPr lang="tr-TR" sz="2000" b="1" dirty="0">
                <a:solidFill>
                  <a:srgbClr val="FF0000"/>
                </a:solidFill>
                <a:latin typeface="Cambria" pitchFamily="18" charset="0"/>
                <a:ea typeface="ＭＳ Ｐゴシック" pitchFamily="34" charset="-128"/>
              </a:rPr>
              <a:t>Katılımcılara yapılan ödemeler yasal faizi ile işverenden tahsil edilir </a:t>
            </a:r>
          </a:p>
          <a:p>
            <a:pPr marL="342900" lvl="1" indent="-342900" algn="just" defTabSz="457200">
              <a:spcBef>
                <a:spcPts val="600"/>
              </a:spcBef>
              <a:buClr>
                <a:srgbClr val="0099FF"/>
              </a:buClr>
              <a:buSzPct val="100000"/>
              <a:buFont typeface="Wingdings" pitchFamily="2" charset="2"/>
              <a:buChar char="v"/>
            </a:pPr>
            <a:r>
              <a:rPr lang="tr-TR" sz="2000" b="1" dirty="0">
                <a:solidFill>
                  <a:srgbClr val="FF0000"/>
                </a:solidFill>
                <a:latin typeface="Cambria" pitchFamily="18" charset="0"/>
                <a:ea typeface="ＭＳ Ｐゴシック" pitchFamily="34" charset="-128"/>
              </a:rPr>
              <a:t>Tespit tarihinden itibaren işveren 12 ay süre ile kurs ve programlardan yararlanamaz</a:t>
            </a:r>
          </a:p>
          <a:p>
            <a:pPr marL="342900" lvl="1" indent="-469900" algn="just" defTabSz="457200">
              <a:spcBef>
                <a:spcPts val="600"/>
              </a:spcBef>
              <a:buClr>
                <a:srgbClr val="0099FF"/>
              </a:buClr>
              <a:buSzPct val="100000"/>
              <a:buBlip>
                <a:blip r:embed="rId2"/>
              </a:buBlip>
            </a:pPr>
            <a:endParaRPr lang="tr-TR" sz="2400" dirty="0">
              <a:solidFill>
                <a:srgbClr val="000000"/>
              </a:solidFill>
              <a:latin typeface="Cambria" pitchFamily="18" charset="0"/>
              <a:ea typeface="ＭＳ Ｐゴシック" pitchFamily="34" charset="-128"/>
            </a:endParaRPr>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16</a:t>
            </a:fld>
            <a:endParaRPr lang="es-ES"/>
          </a:p>
        </p:txBody>
      </p:sp>
    </p:spTree>
    <p:extLst>
      <p:ext uri="{BB962C8B-B14F-4D97-AF65-F5344CB8AC3E}">
        <p14:creationId xmlns:p14="http://schemas.microsoft.com/office/powerpoint/2010/main" val="1643790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00808"/>
            <a:ext cx="8208912" cy="4585712"/>
          </a:xfrm>
        </p:spPr>
        <p:txBody>
          <a:bodyPr/>
          <a:lstStyle/>
          <a:p>
            <a:pPr marL="342900" lvl="1" indent="-469900" algn="just" defTabSz="457200">
              <a:spcBef>
                <a:spcPts val="600"/>
              </a:spcBef>
              <a:buClr>
                <a:srgbClr val="0099FF"/>
              </a:buClr>
              <a:buSzPct val="100000"/>
              <a:buBlip>
                <a:blip r:embed="rId2"/>
              </a:buBlip>
              <a:defRPr/>
            </a:pPr>
            <a:r>
              <a:rPr lang="tr-TR" sz="2400" b="1" dirty="0" smtClean="0">
                <a:solidFill>
                  <a:srgbClr val="000000"/>
                </a:solidFill>
                <a:latin typeface="Cambria" pitchFamily="18" charset="0"/>
                <a:ea typeface="ＭＳ Ｐゴシック" pitchFamily="34" charset="-128"/>
              </a:rPr>
              <a:t>Açık öğretimin her kademesindeki öğrenciler (</a:t>
            </a:r>
            <a:r>
              <a:rPr lang="tr-TR" sz="2400" b="1" i="1" dirty="0" smtClean="0">
                <a:solidFill>
                  <a:srgbClr val="000000"/>
                </a:solidFill>
                <a:latin typeface="Cambria" pitchFamily="18" charset="0"/>
                <a:ea typeface="ＭＳ Ｐゴシック" pitchFamily="34" charset="-128"/>
              </a:rPr>
              <a:t>yükseköğretim, ortaöğretim</a:t>
            </a:r>
            <a:r>
              <a:rPr lang="tr-TR" sz="2400" b="1" dirty="0" smtClean="0">
                <a:solidFill>
                  <a:srgbClr val="000000"/>
                </a:solidFill>
                <a:latin typeface="Cambria" pitchFamily="18" charset="0"/>
                <a:ea typeface="ＭＳ Ｐゴシック" pitchFamily="34" charset="-128"/>
              </a:rPr>
              <a:t>)</a:t>
            </a:r>
            <a:endParaRPr lang="tr-TR" sz="2400" b="1" dirty="0">
              <a:solidFill>
                <a:srgbClr val="000000"/>
              </a:solidFill>
              <a:latin typeface="Cambria" pitchFamily="18" charset="0"/>
              <a:ea typeface="ＭＳ Ｐゴシック" pitchFamily="34" charset="-128"/>
            </a:endParaRPr>
          </a:p>
          <a:p>
            <a:pPr marL="342900" lvl="1" indent="-469900" algn="just" defTabSz="457200">
              <a:spcBef>
                <a:spcPts val="600"/>
              </a:spcBef>
              <a:buClr>
                <a:srgbClr val="0099FF"/>
              </a:buClr>
              <a:buSzPct val="100000"/>
              <a:buBlip>
                <a:blip r:embed="rId2"/>
              </a:buBlip>
              <a:defRPr/>
            </a:pPr>
            <a:r>
              <a:rPr lang="tr-TR" sz="2400" b="1" dirty="0" smtClean="0">
                <a:solidFill>
                  <a:srgbClr val="00B050"/>
                </a:solidFill>
                <a:latin typeface="Cambria" pitchFamily="18" charset="0"/>
                <a:ea typeface="ＭＳ Ｐゴシック" pitchFamily="34" charset="-128"/>
              </a:rPr>
              <a:t>Yükseköğretim </a:t>
            </a:r>
            <a:r>
              <a:rPr lang="tr-TR" sz="2400" b="1" dirty="0">
                <a:solidFill>
                  <a:srgbClr val="00B050"/>
                </a:solidFill>
                <a:latin typeface="Cambria" pitchFamily="18" charset="0"/>
                <a:ea typeface="ＭＳ Ｐゴシック" pitchFamily="34" charset="-128"/>
              </a:rPr>
              <a:t>öğrencileri (ön lisans, lisans, yüksek lisans ve </a:t>
            </a:r>
            <a:r>
              <a:rPr lang="tr-TR" sz="2400" b="1" dirty="0" smtClean="0">
                <a:solidFill>
                  <a:srgbClr val="00B050"/>
                </a:solidFill>
                <a:latin typeface="Cambria" pitchFamily="18" charset="0"/>
                <a:ea typeface="ＭＳ Ｐゴシック" pitchFamily="34" charset="-128"/>
              </a:rPr>
              <a:t>doktora, ikinci öğretim) </a:t>
            </a:r>
            <a:r>
              <a:rPr lang="tr-TR" sz="2400" b="1" dirty="0">
                <a:solidFill>
                  <a:srgbClr val="000000"/>
                </a:solidFill>
                <a:latin typeface="Cambria" pitchFamily="18" charset="0"/>
                <a:ea typeface="ＭＳ Ｐゴシック" pitchFamily="34" charset="-128"/>
              </a:rPr>
              <a:t>işbaşı eğitim programına katılabilirler</a:t>
            </a:r>
            <a:r>
              <a:rPr lang="tr-TR" sz="2400" b="1" dirty="0" smtClean="0">
                <a:solidFill>
                  <a:srgbClr val="000000"/>
                </a:solidFill>
                <a:latin typeface="Cambria" pitchFamily="18" charset="0"/>
                <a:ea typeface="ＭＳ Ｐゴシック" pitchFamily="34" charset="-128"/>
              </a:rPr>
              <a:t>.</a:t>
            </a:r>
          </a:p>
          <a:p>
            <a:pPr marL="342900" lvl="1" indent="-469900" algn="just" defTabSz="457200">
              <a:spcBef>
                <a:spcPts val="600"/>
              </a:spcBef>
              <a:buClr>
                <a:srgbClr val="0099FF"/>
              </a:buClr>
              <a:buSzPct val="100000"/>
              <a:buBlip>
                <a:blip r:embed="rId2"/>
              </a:buBlip>
              <a:defRPr/>
            </a:pPr>
            <a:r>
              <a:rPr lang="tr-TR" sz="2400" b="1" dirty="0" smtClean="0">
                <a:solidFill>
                  <a:srgbClr val="FF0000"/>
                </a:solidFill>
                <a:latin typeface="Cambria" pitchFamily="18" charset="0"/>
                <a:ea typeface="ＭＳ Ｐゴシック" pitchFamily="34" charset="-128"/>
              </a:rPr>
              <a:t>Lise öğrencileri programa katılamaz.</a:t>
            </a:r>
            <a:endParaRPr lang="tr-TR" sz="2400" b="1" dirty="0">
              <a:solidFill>
                <a:srgbClr val="FF0000"/>
              </a:solidFill>
              <a:latin typeface="Cambria" pitchFamily="18" charset="0"/>
              <a:ea typeface="ＭＳ Ｐゴシック" pitchFamily="34" charset="-128"/>
            </a:endParaRPr>
          </a:p>
          <a:p>
            <a:pPr algn="just">
              <a:buFont typeface="Wingdings" pitchFamily="2" charset="2"/>
              <a:buChar char="ü"/>
            </a:pPr>
            <a:r>
              <a:rPr lang="tr-TR" sz="2400" b="1" dirty="0" smtClean="0">
                <a:solidFill>
                  <a:schemeClr val="tx2">
                    <a:lumMod val="60000"/>
                    <a:lumOff val="40000"/>
                  </a:schemeClr>
                </a:solidFill>
              </a:rPr>
              <a:t>YÜKSEKÖĞRETİM ÖĞRENCİLERİ ZORUNLU STAJLARINI İŞBAŞI EĞİTİM PROGRAMI KAPSAMINDA GERÇEKLEŞTİREBİLİR.</a:t>
            </a:r>
          </a:p>
          <a:p>
            <a:pPr>
              <a:buFont typeface="Wingdings" pitchFamily="2" charset="2"/>
              <a:buChar char="ü"/>
            </a:pPr>
            <a:r>
              <a:rPr lang="tr-TR" sz="2400" b="1" dirty="0" smtClean="0"/>
              <a:t>Üniversite GSS ödüyorsa İŞKUR ödemeden öğrenciler programa alınabilir.</a:t>
            </a:r>
            <a:endParaRPr lang="tr-TR" sz="2400" b="1" dirty="0"/>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17</a:t>
            </a:fld>
            <a:endParaRPr lang="es-ES"/>
          </a:p>
        </p:txBody>
      </p:sp>
      <p:sp>
        <p:nvSpPr>
          <p:cNvPr id="6" name="İçerik Yer Tutucusu 2"/>
          <p:cNvSpPr txBox="1">
            <a:spLocks/>
          </p:cNvSpPr>
          <p:nvPr/>
        </p:nvSpPr>
        <p:spPr bwMode="auto">
          <a:xfrm>
            <a:off x="4572000" y="552576"/>
            <a:ext cx="4569726" cy="394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ctr">
              <a:buFontTx/>
              <a:buNone/>
            </a:pPr>
            <a:r>
              <a:rPr lang="tr-TR" sz="2400" b="1" kern="0" dirty="0" smtClean="0">
                <a:solidFill>
                  <a:srgbClr val="FF0000"/>
                </a:solidFill>
              </a:rPr>
              <a:t>    </a:t>
            </a:r>
            <a:r>
              <a:rPr lang="tr-TR" sz="2400" b="1" dirty="0" smtClean="0">
                <a:solidFill>
                  <a:srgbClr val="FF0000"/>
                </a:solidFill>
                <a:latin typeface="Calibri" pitchFamily="34" charset="0"/>
              </a:rPr>
              <a:t>ÖĞRENCİLERİN PROGRAMA KATILMASI</a:t>
            </a:r>
            <a:endParaRPr lang="tr-TR" sz="2400" b="1" kern="0" dirty="0">
              <a:solidFill>
                <a:srgbClr val="FF0000"/>
              </a:solidFill>
            </a:endParaRPr>
          </a:p>
        </p:txBody>
      </p:sp>
    </p:spTree>
    <p:extLst>
      <p:ext uri="{BB962C8B-B14F-4D97-AF65-F5344CB8AC3E}">
        <p14:creationId xmlns:p14="http://schemas.microsoft.com/office/powerpoint/2010/main" val="3966380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27984" y="908720"/>
            <a:ext cx="4320977" cy="482178"/>
          </a:xfrm>
        </p:spPr>
        <p:txBody>
          <a:bodyPr/>
          <a:lstStyle/>
          <a:p>
            <a:pPr marL="0" indent="0"/>
            <a:r>
              <a:rPr lang="tr-TR" dirty="0">
                <a:solidFill>
                  <a:srgbClr val="FF0000"/>
                </a:solidFill>
                <a:effectLst/>
                <a:latin typeface="Calibri" pitchFamily="34" charset="0"/>
              </a:rPr>
              <a:t>ÖĞRENCİLERİN PROGRAMA KATILMASI</a:t>
            </a:r>
            <a:endParaRPr lang="tr-TR" dirty="0">
              <a:solidFill>
                <a:srgbClr val="FF0000"/>
              </a:solidFill>
              <a:effectLst/>
            </a:endParaRPr>
          </a:p>
        </p:txBody>
      </p:sp>
      <p:sp>
        <p:nvSpPr>
          <p:cNvPr id="3" name="İçerik Yer Tutucusu 2"/>
          <p:cNvSpPr>
            <a:spLocks noGrp="1"/>
          </p:cNvSpPr>
          <p:nvPr>
            <p:ph idx="1"/>
          </p:nvPr>
        </p:nvSpPr>
        <p:spPr>
          <a:xfrm>
            <a:off x="539552" y="1844824"/>
            <a:ext cx="7772400" cy="4320480"/>
          </a:xfrm>
        </p:spPr>
        <p:txBody>
          <a:bodyPr/>
          <a:lstStyle/>
          <a:p>
            <a:pPr marL="342900" lvl="1" indent="-469900" algn="just" defTabSz="457200">
              <a:spcBef>
                <a:spcPts val="600"/>
              </a:spcBef>
              <a:buClr>
                <a:srgbClr val="0099FF"/>
              </a:buClr>
              <a:buSzPct val="100000"/>
              <a:buBlip>
                <a:blip r:embed="rId2"/>
              </a:buBlip>
            </a:pPr>
            <a:r>
              <a:rPr lang="tr-TR" sz="2000" b="1" dirty="0">
                <a:solidFill>
                  <a:srgbClr val="000000"/>
                </a:solidFill>
                <a:latin typeface="Cambria" pitchFamily="18" charset="0"/>
                <a:ea typeface="ＭＳ Ｐゴシック" pitchFamily="34" charset="-128"/>
              </a:rPr>
              <a:t>Katılımcı adaylarının öğrenci </a:t>
            </a:r>
            <a:r>
              <a:rPr lang="tr-TR" sz="2000" b="1" dirty="0" smtClean="0">
                <a:solidFill>
                  <a:srgbClr val="000000"/>
                </a:solidFill>
                <a:latin typeface="Cambria" pitchFamily="18" charset="0"/>
                <a:ea typeface="ＭＳ Ｐゴシック" pitchFamily="34" charset="-128"/>
              </a:rPr>
              <a:t>olmadıklarına </a:t>
            </a:r>
            <a:r>
              <a:rPr lang="tr-TR" sz="2000" b="1" dirty="0">
                <a:solidFill>
                  <a:srgbClr val="000000"/>
                </a:solidFill>
                <a:latin typeface="Cambria" pitchFamily="18" charset="0"/>
                <a:ea typeface="ＭＳ Ｐゴシック" pitchFamily="34" charset="-128"/>
              </a:rPr>
              <a:t>dair yazılı beyanname vermeleri gerekmektedir.</a:t>
            </a:r>
          </a:p>
          <a:p>
            <a:pPr marL="342900" lvl="1" indent="-469900" algn="just" defTabSz="457200">
              <a:spcBef>
                <a:spcPts val="600"/>
              </a:spcBef>
              <a:buClr>
                <a:srgbClr val="0099FF"/>
              </a:buClr>
              <a:buSzPct val="100000"/>
              <a:buBlip>
                <a:blip r:embed="rId2"/>
              </a:buBlip>
            </a:pPr>
            <a:r>
              <a:rPr lang="tr-TR" sz="2000" b="1" dirty="0">
                <a:solidFill>
                  <a:srgbClr val="000000"/>
                </a:solidFill>
                <a:latin typeface="Cambria" pitchFamily="18" charset="0"/>
                <a:ea typeface="ＭＳ Ｐゴシック" pitchFamily="34" charset="-128"/>
              </a:rPr>
              <a:t>Aykırılık tespit edilmesi halinde uygulanacak yaptırım:</a:t>
            </a:r>
          </a:p>
          <a:p>
            <a:pPr marL="342900" lvl="1" indent="-342900" algn="just" defTabSz="457200">
              <a:spcBef>
                <a:spcPts val="600"/>
              </a:spcBef>
              <a:buClr>
                <a:srgbClr val="0099FF"/>
              </a:buClr>
              <a:buSzPct val="100000"/>
              <a:buFont typeface="Wingdings" pitchFamily="2" charset="2"/>
              <a:buChar char="v"/>
            </a:pPr>
            <a:r>
              <a:rPr lang="tr-TR" sz="2000" b="1" dirty="0">
                <a:solidFill>
                  <a:srgbClr val="FF0000"/>
                </a:solidFill>
                <a:latin typeface="Cambria" pitchFamily="18" charset="0"/>
                <a:ea typeface="ＭＳ Ｐゴシック" pitchFamily="34" charset="-128"/>
              </a:rPr>
              <a:t>Katılımcılara yapılan ödemeler yasal faizi ile </a:t>
            </a:r>
            <a:r>
              <a:rPr lang="tr-TR" sz="2000" b="1" dirty="0" smtClean="0">
                <a:solidFill>
                  <a:srgbClr val="FF0000"/>
                </a:solidFill>
                <a:latin typeface="Cambria" pitchFamily="18" charset="0"/>
                <a:ea typeface="ＭＳ Ｐゴシック" pitchFamily="34" charset="-128"/>
              </a:rPr>
              <a:t>katılımcıdan </a:t>
            </a:r>
            <a:r>
              <a:rPr lang="tr-TR" sz="2000" b="1" dirty="0">
                <a:solidFill>
                  <a:srgbClr val="FF0000"/>
                </a:solidFill>
                <a:latin typeface="Cambria" pitchFamily="18" charset="0"/>
                <a:ea typeface="ＭＳ Ｐゴシック" pitchFamily="34" charset="-128"/>
              </a:rPr>
              <a:t>tahsil edilir </a:t>
            </a:r>
          </a:p>
          <a:p>
            <a:pPr marL="342900" lvl="1" indent="-342900" algn="just" defTabSz="457200">
              <a:spcBef>
                <a:spcPts val="600"/>
              </a:spcBef>
              <a:buClr>
                <a:srgbClr val="0099FF"/>
              </a:buClr>
              <a:buSzPct val="100000"/>
              <a:buFont typeface="Wingdings" pitchFamily="2" charset="2"/>
              <a:buChar char="v"/>
            </a:pPr>
            <a:r>
              <a:rPr lang="tr-TR" sz="2000" b="1" dirty="0" smtClean="0">
                <a:solidFill>
                  <a:srgbClr val="FF0000"/>
                </a:solidFill>
                <a:latin typeface="Cambria" pitchFamily="18" charset="0"/>
                <a:ea typeface="ＭＳ Ｐゴシック" pitchFamily="34" charset="-128"/>
              </a:rPr>
              <a:t>Katılımcı tespit </a:t>
            </a:r>
            <a:r>
              <a:rPr lang="tr-TR" sz="2000" b="1" dirty="0">
                <a:solidFill>
                  <a:srgbClr val="FF0000"/>
                </a:solidFill>
                <a:latin typeface="Cambria" pitchFamily="18" charset="0"/>
                <a:ea typeface="ＭＳ Ｐゴシック" pitchFamily="34" charset="-128"/>
              </a:rPr>
              <a:t>tarihinden itibaren işveren 12 ay süre ile kurs ve programlardan </a:t>
            </a:r>
            <a:r>
              <a:rPr lang="tr-TR" sz="2000" b="1" dirty="0" smtClean="0">
                <a:solidFill>
                  <a:srgbClr val="FF0000"/>
                </a:solidFill>
                <a:latin typeface="Cambria" pitchFamily="18" charset="0"/>
                <a:ea typeface="ＭＳ Ｐゴシック" pitchFamily="34" charset="-128"/>
              </a:rPr>
              <a:t>yararlanamaz</a:t>
            </a:r>
          </a:p>
          <a:p>
            <a:pPr marL="0" lvl="1" indent="0" algn="just" defTabSz="457200">
              <a:spcBef>
                <a:spcPts val="600"/>
              </a:spcBef>
              <a:buClr>
                <a:srgbClr val="0099FF"/>
              </a:buClr>
              <a:buSzPct val="100000"/>
              <a:buNone/>
            </a:pPr>
            <a:r>
              <a:rPr lang="tr-TR" sz="2400" b="1" u="sng" dirty="0" smtClean="0">
                <a:solidFill>
                  <a:srgbClr val="FF0000"/>
                </a:solidFill>
              </a:rPr>
              <a:t>DİKKAT</a:t>
            </a:r>
            <a:r>
              <a:rPr lang="tr-TR" sz="2400" b="1" u="sng" dirty="0">
                <a:solidFill>
                  <a:srgbClr val="FF0000"/>
                </a:solidFill>
              </a:rPr>
              <a:t>!!!</a:t>
            </a:r>
          </a:p>
          <a:p>
            <a:pPr marL="342900" lvl="1" indent="-342900" algn="just" defTabSz="457200">
              <a:spcBef>
                <a:spcPts val="600"/>
              </a:spcBef>
              <a:buClr>
                <a:srgbClr val="0099FF"/>
              </a:buClr>
              <a:buSzPct val="100000"/>
              <a:buFont typeface="Wingdings" pitchFamily="2" charset="2"/>
              <a:buChar char="ü"/>
            </a:pPr>
            <a:r>
              <a:rPr lang="tr-TR" sz="2000" b="1" i="1" u="sng" dirty="0" smtClean="0">
                <a:solidFill>
                  <a:srgbClr val="00B050"/>
                </a:solidFill>
                <a:latin typeface="Cambria" pitchFamily="18" charset="0"/>
                <a:ea typeface="ＭＳ Ｐゴシック" pitchFamily="34" charset="-128"/>
              </a:rPr>
              <a:t>BU DURUMDA PROGRAMIN İPTAL EDİLMESİNE GEREK OLMAYIP SADECE KATILIMCI GEÇERSİZ NEDENLE PROGRAMDAN ÇIKARILACAKTIR.</a:t>
            </a:r>
            <a:endParaRPr lang="tr-TR" sz="2000" b="1" i="1" u="sng" dirty="0">
              <a:solidFill>
                <a:srgbClr val="00B050"/>
              </a:solidFill>
              <a:latin typeface="Cambria" pitchFamily="18" charset="0"/>
              <a:ea typeface="ＭＳ Ｐゴシック" pitchFamily="34" charset="-128"/>
            </a:endParaRPr>
          </a:p>
          <a:p>
            <a:endParaRPr lang="tr-TR" dirty="0" smtClean="0"/>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18</a:t>
            </a:fld>
            <a:endParaRPr lang="es-ES"/>
          </a:p>
        </p:txBody>
      </p:sp>
    </p:spTree>
    <p:extLst>
      <p:ext uri="{BB962C8B-B14F-4D97-AF65-F5344CB8AC3E}">
        <p14:creationId xmlns:p14="http://schemas.microsoft.com/office/powerpoint/2010/main" val="3131862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124744"/>
            <a:ext cx="8496944" cy="4698124"/>
          </a:xfrm>
        </p:spPr>
        <p:txBody>
          <a:bodyPr/>
          <a:lstStyle/>
          <a:p>
            <a:pPr marL="0" lvl="1" indent="0" algn="just" defTabSz="457200">
              <a:spcBef>
                <a:spcPts val="0"/>
              </a:spcBef>
              <a:spcAft>
                <a:spcPts val="600"/>
              </a:spcAft>
              <a:buClr>
                <a:srgbClr val="0099FF"/>
              </a:buClr>
              <a:buSzPct val="100000"/>
              <a:buNone/>
              <a:defRPr/>
            </a:pPr>
            <a:r>
              <a:rPr lang="tr-TR" sz="2400" dirty="0" smtClean="0">
                <a:solidFill>
                  <a:srgbClr val="000000"/>
                </a:solidFill>
                <a:latin typeface="Cambria" pitchFamily="18" charset="0"/>
                <a:ea typeface="ＭＳ Ｐゴシック" pitchFamily="34" charset="-128"/>
                <a:cs typeface="ＭＳ Ｐゴシック" charset="0"/>
              </a:rPr>
              <a:t>İşbaşı </a:t>
            </a:r>
            <a:r>
              <a:rPr lang="tr-TR" sz="2400" dirty="0">
                <a:solidFill>
                  <a:srgbClr val="000000"/>
                </a:solidFill>
                <a:latin typeface="Cambria" pitchFamily="18" charset="0"/>
                <a:ea typeface="ＭＳ Ｐゴシック" pitchFamily="34" charset="-128"/>
                <a:cs typeface="ＭＳ Ｐゴシック" charset="0"/>
              </a:rPr>
              <a:t>eğitim programına katılabilecek kişi </a:t>
            </a:r>
            <a:r>
              <a:rPr lang="tr-TR" sz="2400" dirty="0" smtClean="0">
                <a:solidFill>
                  <a:srgbClr val="000000"/>
                </a:solidFill>
                <a:latin typeface="Cambria" pitchFamily="18" charset="0"/>
                <a:ea typeface="ＭＳ Ｐゴシック" pitchFamily="34" charset="-128"/>
                <a:cs typeface="ＭＳ Ｐゴシック" charset="0"/>
              </a:rPr>
              <a:t>sayısı;</a:t>
            </a:r>
          </a:p>
          <a:p>
            <a:pPr marL="344487" lvl="1" indent="-469900" algn="just" defTabSz="457200">
              <a:spcBef>
                <a:spcPts val="0"/>
              </a:spcBef>
              <a:spcAft>
                <a:spcPts val="600"/>
              </a:spcAft>
              <a:buClr>
                <a:srgbClr val="0099FF"/>
              </a:buClr>
              <a:buSzPct val="100000"/>
              <a:buBlip>
                <a:blip r:embed="rId2"/>
              </a:buBlip>
              <a:defRPr/>
            </a:pPr>
            <a:r>
              <a:rPr lang="tr-TR" sz="2400" dirty="0">
                <a:solidFill>
                  <a:srgbClr val="000000"/>
                </a:solidFill>
                <a:latin typeface="Cambria" pitchFamily="18" charset="0"/>
                <a:ea typeface="ＭＳ Ｐゴシック" pitchFamily="34" charset="-128"/>
                <a:cs typeface="ＭＳ Ｐゴシック" charset="0"/>
              </a:rPr>
              <a:t>P</a:t>
            </a:r>
            <a:r>
              <a:rPr lang="tr-TR" sz="2400" dirty="0" smtClean="0">
                <a:solidFill>
                  <a:srgbClr val="000000"/>
                </a:solidFill>
                <a:latin typeface="Cambria" pitchFamily="18" charset="0"/>
                <a:ea typeface="ＭＳ Ｐゴシック" pitchFamily="34" charset="-128"/>
                <a:cs typeface="ＭＳ Ｐゴシック" charset="0"/>
              </a:rPr>
              <a:t>rogramın </a:t>
            </a:r>
            <a:r>
              <a:rPr lang="tr-TR" sz="2400" dirty="0">
                <a:solidFill>
                  <a:srgbClr val="000000"/>
                </a:solidFill>
                <a:latin typeface="Cambria" pitchFamily="18" charset="0"/>
                <a:ea typeface="ＭＳ Ｐゴシック" pitchFamily="34" charset="-128"/>
                <a:cs typeface="ＭＳ Ｐゴシック" charset="0"/>
              </a:rPr>
              <a:t>başlama tarihi itibarıyla </a:t>
            </a:r>
            <a:r>
              <a:rPr lang="tr-TR" sz="2400" b="1" dirty="0">
                <a:solidFill>
                  <a:srgbClr val="00B050"/>
                </a:solidFill>
                <a:latin typeface="Cambria" pitchFamily="18" charset="0"/>
                <a:ea typeface="ＭＳ Ｐゴシック" pitchFamily="34" charset="-128"/>
                <a:cs typeface="ＭＳ Ｐゴシック" charset="0"/>
              </a:rPr>
              <a:t>aynı il sınırları içerisinde</a:t>
            </a:r>
            <a:r>
              <a:rPr lang="tr-TR" sz="2400" dirty="0">
                <a:solidFill>
                  <a:srgbClr val="000000"/>
                </a:solidFill>
                <a:latin typeface="Cambria" pitchFamily="18" charset="0"/>
                <a:ea typeface="ＭＳ Ｐゴシック" pitchFamily="34" charset="-128"/>
                <a:cs typeface="ＭＳ Ｐゴシック" charset="0"/>
              </a:rPr>
              <a:t>, </a:t>
            </a:r>
            <a:endParaRPr lang="tr-TR" sz="2400" dirty="0" smtClean="0">
              <a:solidFill>
                <a:srgbClr val="000000"/>
              </a:solidFill>
              <a:latin typeface="Cambria" pitchFamily="18" charset="0"/>
              <a:ea typeface="ＭＳ Ｐゴシック" pitchFamily="34" charset="-128"/>
              <a:cs typeface="ＭＳ Ｐゴシック" charset="0"/>
            </a:endParaRPr>
          </a:p>
          <a:p>
            <a:pPr marL="344487" lvl="1" indent="-469900" algn="just" defTabSz="457200">
              <a:spcBef>
                <a:spcPts val="0"/>
              </a:spcBef>
              <a:spcAft>
                <a:spcPts val="600"/>
              </a:spcAft>
              <a:buClr>
                <a:srgbClr val="0099FF"/>
              </a:buClr>
              <a:buSzPct val="100000"/>
              <a:buBlip>
                <a:blip r:embed="rId2"/>
              </a:buBlip>
              <a:defRPr/>
            </a:pPr>
            <a:r>
              <a:rPr lang="tr-TR" sz="2400" b="1" dirty="0">
                <a:solidFill>
                  <a:srgbClr val="00B050"/>
                </a:solidFill>
                <a:latin typeface="Cambria" pitchFamily="18" charset="0"/>
                <a:ea typeface="ＭＳ Ｐゴシック" pitchFamily="34" charset="-128"/>
                <a:cs typeface="ＭＳ Ｐゴシック" charset="0"/>
              </a:rPr>
              <a:t>A</a:t>
            </a:r>
            <a:r>
              <a:rPr lang="tr-TR" sz="2400" b="1" dirty="0" smtClean="0">
                <a:solidFill>
                  <a:srgbClr val="00B050"/>
                </a:solidFill>
                <a:latin typeface="Cambria" pitchFamily="18" charset="0"/>
                <a:ea typeface="ＭＳ Ｐゴシック" pitchFamily="34" charset="-128"/>
                <a:cs typeface="ＭＳ Ｐゴシック" charset="0"/>
              </a:rPr>
              <a:t>ynı </a:t>
            </a:r>
            <a:r>
              <a:rPr lang="tr-TR" sz="2400" b="1" dirty="0">
                <a:solidFill>
                  <a:srgbClr val="00B050"/>
                </a:solidFill>
                <a:latin typeface="Cambria" pitchFamily="18" charset="0"/>
                <a:ea typeface="ＭＳ Ｐゴシック" pitchFamily="34" charset="-128"/>
                <a:cs typeface="ＭＳ Ｐゴシック" charset="0"/>
              </a:rPr>
              <a:t>işverene bağlı </a:t>
            </a:r>
            <a:r>
              <a:rPr lang="tr-TR" sz="2400" dirty="0" smtClean="0">
                <a:solidFill>
                  <a:srgbClr val="000000"/>
                </a:solidFill>
                <a:latin typeface="Cambria" pitchFamily="18" charset="0"/>
                <a:ea typeface="ＭＳ Ｐゴシック" pitchFamily="34" charset="-128"/>
                <a:cs typeface="ＭＳ Ｐゴシック" charset="0"/>
              </a:rPr>
              <a:t>işyerlerinde </a:t>
            </a:r>
          </a:p>
          <a:p>
            <a:pPr marL="344487" lvl="1" indent="-469900" algn="just" defTabSz="457200">
              <a:spcBef>
                <a:spcPts val="0"/>
              </a:spcBef>
              <a:spcAft>
                <a:spcPts val="600"/>
              </a:spcAft>
              <a:buClr>
                <a:srgbClr val="0099FF"/>
              </a:buClr>
              <a:buSzPct val="100000"/>
              <a:buBlip>
                <a:blip r:embed="rId2"/>
              </a:buBlip>
              <a:defRPr/>
            </a:pPr>
            <a:r>
              <a:rPr lang="tr-TR" sz="2400" b="1" dirty="0" smtClean="0">
                <a:solidFill>
                  <a:srgbClr val="00B050"/>
                </a:solidFill>
                <a:latin typeface="Cambria" pitchFamily="18" charset="0"/>
                <a:ea typeface="ＭＳ Ｐゴシック" pitchFamily="34" charset="-128"/>
                <a:cs typeface="ＭＳ Ｐゴシック" charset="0"/>
              </a:rPr>
              <a:t>Programın başladığı tarihe ait fiili </a:t>
            </a:r>
            <a:r>
              <a:rPr lang="tr-TR" sz="2400" b="1" dirty="0">
                <a:solidFill>
                  <a:srgbClr val="00B050"/>
                </a:solidFill>
                <a:latin typeface="Cambria" pitchFamily="18" charset="0"/>
                <a:ea typeface="ＭＳ Ｐゴシック" pitchFamily="34" charset="-128"/>
                <a:cs typeface="ＭＳ Ｐゴシック" charset="0"/>
              </a:rPr>
              <a:t>çalışan </a:t>
            </a:r>
            <a:r>
              <a:rPr lang="tr-TR" sz="2400" b="1" dirty="0" smtClean="0">
                <a:solidFill>
                  <a:srgbClr val="00B050"/>
                </a:solidFill>
                <a:latin typeface="Cambria" pitchFamily="18" charset="0"/>
                <a:ea typeface="ＭＳ Ｐゴシック" pitchFamily="34" charset="-128"/>
                <a:cs typeface="ＭＳ Ｐゴシック" charset="0"/>
              </a:rPr>
              <a:t>sayısını gösteren belgede yer alan</a:t>
            </a:r>
            <a:r>
              <a:rPr lang="tr-TR" sz="2400" b="1" dirty="0" smtClean="0">
                <a:solidFill>
                  <a:srgbClr val="000000"/>
                </a:solidFill>
                <a:latin typeface="Cambria" pitchFamily="18" charset="0"/>
                <a:ea typeface="ＭＳ Ｐゴシック" pitchFamily="34" charset="-128"/>
                <a:cs typeface="ＭＳ Ｐゴシック" charset="0"/>
              </a:rPr>
              <a:t> </a:t>
            </a:r>
            <a:r>
              <a:rPr lang="tr-TR" sz="2400" b="1" dirty="0">
                <a:solidFill>
                  <a:srgbClr val="00B050"/>
                </a:solidFill>
                <a:latin typeface="Cambria" pitchFamily="18" charset="0"/>
                <a:ea typeface="ＭＳ Ｐゴシック" pitchFamily="34" charset="-128"/>
                <a:cs typeface="ＭＳ Ｐゴシック" charset="0"/>
              </a:rPr>
              <a:t>çalışan sayısı </a:t>
            </a:r>
            <a:r>
              <a:rPr lang="tr-TR" sz="2400" dirty="0">
                <a:solidFill>
                  <a:srgbClr val="000000"/>
                </a:solidFill>
                <a:latin typeface="Cambria" pitchFamily="18" charset="0"/>
                <a:ea typeface="ＭＳ Ｐゴシック" pitchFamily="34" charset="-128"/>
                <a:cs typeface="ＭＳ Ｐゴシック" charset="0"/>
              </a:rPr>
              <a:t>üzerinden kontenjan oluşturmak suretiyle </a:t>
            </a:r>
            <a:r>
              <a:rPr lang="tr-TR" sz="2400" dirty="0" smtClean="0">
                <a:solidFill>
                  <a:srgbClr val="000000"/>
                </a:solidFill>
                <a:latin typeface="Cambria" pitchFamily="18" charset="0"/>
                <a:ea typeface="ＭＳ Ｐゴシック" pitchFamily="34" charset="-128"/>
                <a:cs typeface="ＭＳ Ｐゴシック" charset="0"/>
              </a:rPr>
              <a:t>belirlenir. </a:t>
            </a:r>
            <a:r>
              <a:rPr lang="tr-TR" sz="2400" b="1" dirty="0" smtClean="0">
                <a:solidFill>
                  <a:srgbClr val="FF0000"/>
                </a:solidFill>
                <a:latin typeface="Cambria" pitchFamily="18" charset="0"/>
                <a:ea typeface="ＭＳ Ｐゴシック" pitchFamily="34" charset="-128"/>
                <a:cs typeface="ＭＳ Ｐゴシック" charset="0"/>
              </a:rPr>
              <a:t>(BELGE=TAAHHÜTNAME)</a:t>
            </a:r>
          </a:p>
          <a:p>
            <a:pPr marL="344487" lvl="1" indent="-469900" algn="just" defTabSz="457200">
              <a:spcBef>
                <a:spcPts val="0"/>
              </a:spcBef>
              <a:spcAft>
                <a:spcPts val="600"/>
              </a:spcAft>
              <a:buClr>
                <a:srgbClr val="0099FF"/>
              </a:buClr>
              <a:buSzPct val="100000"/>
              <a:buBlip>
                <a:blip r:embed="rId2"/>
              </a:buBlip>
              <a:defRPr/>
            </a:pPr>
            <a:r>
              <a:rPr lang="tr-TR" sz="2400" b="1" dirty="0" smtClean="0">
                <a:solidFill>
                  <a:srgbClr val="00B050"/>
                </a:solidFill>
                <a:latin typeface="Cambria" pitchFamily="18" charset="0"/>
                <a:ea typeface="ＭＳ Ｐゴシック" pitchFamily="34" charset="-128"/>
                <a:cs typeface="ＭＳ Ｐゴシック" charset="0"/>
              </a:rPr>
              <a:t>Aynı </a:t>
            </a:r>
            <a:r>
              <a:rPr lang="tr-TR" sz="2400" b="1" dirty="0">
                <a:solidFill>
                  <a:srgbClr val="00B050"/>
                </a:solidFill>
                <a:latin typeface="Cambria" pitchFamily="18" charset="0"/>
                <a:ea typeface="ＭＳ Ｐゴシック" pitchFamily="34" charset="-128"/>
                <a:cs typeface="ＭＳ Ｐゴシック" charset="0"/>
              </a:rPr>
              <a:t>tüzel kişilik ve aynı vergi numarası altındaki </a:t>
            </a:r>
            <a:r>
              <a:rPr lang="tr-TR" sz="2400" dirty="0">
                <a:solidFill>
                  <a:schemeClr val="tx1"/>
                </a:solidFill>
                <a:latin typeface="Cambria" pitchFamily="18" charset="0"/>
                <a:ea typeface="ＭＳ Ｐゴシック" pitchFamily="34" charset="-128"/>
                <a:cs typeface="ＭＳ Ｐゴシック" charset="0"/>
              </a:rPr>
              <a:t>değişik sigorta sicil numaralarına sahip bütün </a:t>
            </a:r>
            <a:r>
              <a:rPr lang="tr-TR" sz="2400" dirty="0" smtClean="0">
                <a:solidFill>
                  <a:schemeClr val="tx1"/>
                </a:solidFill>
                <a:latin typeface="Cambria" pitchFamily="18" charset="0"/>
                <a:ea typeface="ＭＳ Ｐゴシック" pitchFamily="34" charset="-128"/>
                <a:cs typeface="ＭＳ Ｐゴシック" charset="0"/>
              </a:rPr>
              <a:t>işyerleri dikkate alınır. </a:t>
            </a:r>
          </a:p>
          <a:p>
            <a:pPr marL="344487" lvl="1" indent="-469900" algn="just" defTabSz="457200">
              <a:spcBef>
                <a:spcPts val="0"/>
              </a:spcBef>
              <a:spcAft>
                <a:spcPts val="600"/>
              </a:spcAft>
              <a:buClr>
                <a:srgbClr val="0099FF"/>
              </a:buClr>
              <a:buSzPct val="100000"/>
              <a:buBlip>
                <a:blip r:embed="rId2"/>
              </a:buBlip>
              <a:defRPr/>
            </a:pPr>
            <a:r>
              <a:rPr lang="tr-TR" sz="2400" b="1" dirty="0" smtClean="0">
                <a:solidFill>
                  <a:srgbClr val="FF0000"/>
                </a:solidFill>
                <a:latin typeface="Cambria" pitchFamily="18" charset="0"/>
                <a:ea typeface="ＭＳ Ｐゴシック" pitchFamily="34" charset="-128"/>
              </a:rPr>
              <a:t>SGK sisteminden sorgulama yapılamaması durumunda işverenin beyan ettiği işyerlerinde çalışanlar dikkate alınır.</a:t>
            </a:r>
            <a:endParaRPr lang="tr-TR" sz="2400" b="1" dirty="0">
              <a:solidFill>
                <a:srgbClr val="FF0000"/>
              </a:solidFill>
              <a:latin typeface="Cambria" pitchFamily="18" charset="0"/>
            </a:endParaRP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19</a:t>
            </a:fld>
            <a:endParaRPr lang="es-ES"/>
          </a:p>
        </p:txBody>
      </p:sp>
      <p:sp>
        <p:nvSpPr>
          <p:cNvPr id="6" name="İçerik Yer Tutucusu 2"/>
          <p:cNvSpPr txBox="1">
            <a:spLocks/>
          </p:cNvSpPr>
          <p:nvPr/>
        </p:nvSpPr>
        <p:spPr bwMode="auto">
          <a:xfrm>
            <a:off x="4572000" y="552576"/>
            <a:ext cx="4569726" cy="86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lvl="1" indent="0" algn="just" defTabSz="457200">
              <a:spcBef>
                <a:spcPts val="1200"/>
              </a:spcBef>
              <a:spcAft>
                <a:spcPts val="600"/>
              </a:spcAft>
              <a:buClr>
                <a:srgbClr val="0099FF"/>
              </a:buClr>
              <a:buSzPct val="100000"/>
              <a:buNone/>
              <a:defRPr/>
            </a:pPr>
            <a:r>
              <a:rPr lang="tr-TR" sz="2400" b="1" dirty="0" smtClean="0">
                <a:solidFill>
                  <a:srgbClr val="FF0000"/>
                </a:solidFill>
                <a:latin typeface="Calibri" pitchFamily="34" charset="0"/>
                <a:ea typeface="ＭＳ Ｐゴシック" pitchFamily="34" charset="-128"/>
                <a:cs typeface="ＭＳ Ｐゴシック" charset="0"/>
              </a:rPr>
              <a:t>KONTENJANLARIN BELİRLENMESİ</a:t>
            </a:r>
            <a:endParaRPr lang="tr-TR" sz="2400" b="1" dirty="0">
              <a:solidFill>
                <a:srgbClr val="FF0000"/>
              </a:solidFill>
              <a:latin typeface="Calibri" pitchFamily="34" charset="0"/>
              <a:ea typeface="ＭＳ Ｐゴシック" pitchFamily="34" charset="-128"/>
              <a:cs typeface="ＭＳ Ｐゴシック" charset="0"/>
            </a:endParaRPr>
          </a:p>
          <a:p>
            <a:pPr marL="0" indent="0" algn="ctr">
              <a:buFontTx/>
              <a:buNone/>
            </a:pPr>
            <a:endParaRPr lang="tr-TR" sz="2400" b="1" kern="0" dirty="0">
              <a:solidFill>
                <a:srgbClr val="FF0000"/>
              </a:solidFill>
            </a:endParaRPr>
          </a:p>
        </p:txBody>
      </p:sp>
    </p:spTree>
    <p:extLst>
      <p:ext uri="{BB962C8B-B14F-4D97-AF65-F5344CB8AC3E}">
        <p14:creationId xmlns:p14="http://schemas.microsoft.com/office/powerpoint/2010/main" val="2846629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3400" y="1487606"/>
            <a:ext cx="7772400" cy="789266"/>
          </a:xfrm>
        </p:spPr>
        <p:txBody>
          <a:bodyPr/>
          <a:lstStyle/>
          <a:p>
            <a:pPr marL="0" indent="0" algn="ctr">
              <a:buNone/>
            </a:pPr>
            <a:r>
              <a:rPr lang="tr-TR" sz="3200" b="1" dirty="0">
                <a:solidFill>
                  <a:srgbClr val="FF0000"/>
                </a:solidFill>
              </a:rPr>
              <a:t> </a:t>
            </a:r>
            <a:r>
              <a:rPr lang="tr-TR" sz="3200" b="1" dirty="0" smtClean="0">
                <a:solidFill>
                  <a:srgbClr val="FF0000"/>
                </a:solidFill>
              </a:rPr>
              <a:t>   </a:t>
            </a:r>
            <a:r>
              <a:rPr lang="tr-TR" sz="3200" b="1" dirty="0" smtClean="0">
                <a:solidFill>
                  <a:srgbClr val="FF0000"/>
                </a:solidFill>
                <a:effectLst>
                  <a:outerShdw blurRad="38100" dist="38100" dir="2700000" algn="tl">
                    <a:srgbClr val="000000">
                      <a:alpha val="43137"/>
                    </a:srgbClr>
                  </a:outerShdw>
                </a:effectLst>
              </a:rPr>
              <a:t>İŞBAŞI EĞİTİM PROGRAMI</a:t>
            </a:r>
          </a:p>
          <a:p>
            <a:pPr marL="0" indent="0" algn="ctr">
              <a:buNone/>
            </a:pPr>
            <a:endParaRPr lang="tr-TR" sz="3200" b="1" dirty="0">
              <a:solidFill>
                <a:srgbClr val="FF0000"/>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2</a:t>
            </a:fld>
            <a:endParaRPr lang="es-ES"/>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114" y="2636912"/>
            <a:ext cx="6366224" cy="3716557"/>
          </a:xfrm>
          <a:prstGeom prst="rect">
            <a:avLst/>
          </a:prstGeom>
        </p:spPr>
      </p:pic>
    </p:spTree>
    <p:extLst>
      <p:ext uri="{BB962C8B-B14F-4D97-AF65-F5344CB8AC3E}">
        <p14:creationId xmlns:p14="http://schemas.microsoft.com/office/powerpoint/2010/main" val="487580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412776"/>
            <a:ext cx="8496944" cy="5112568"/>
          </a:xfrm>
        </p:spPr>
        <p:txBody>
          <a:bodyPr/>
          <a:lstStyle/>
          <a:p>
            <a:pPr marL="344487" lvl="1" indent="-469900" algn="just" defTabSz="457200">
              <a:spcBef>
                <a:spcPts val="1200"/>
              </a:spcBef>
              <a:spcAft>
                <a:spcPts val="600"/>
              </a:spcAft>
              <a:buClr>
                <a:srgbClr val="0099FF"/>
              </a:buClr>
              <a:buSzPct val="100000"/>
              <a:buBlip>
                <a:blip r:embed="rId2"/>
              </a:buBlip>
              <a:defRPr/>
            </a:pPr>
            <a:r>
              <a:rPr lang="tr-TR" sz="2000" dirty="0" smtClean="0">
                <a:solidFill>
                  <a:srgbClr val="000000"/>
                </a:solidFill>
                <a:latin typeface="Cambria" pitchFamily="18" charset="0"/>
                <a:ea typeface="ＭＳ Ｐゴシック" pitchFamily="34" charset="-128"/>
                <a:cs typeface="ＭＳ Ｐゴシック" charset="0"/>
              </a:rPr>
              <a:t>İlgili tarihe ilişkin sigortalı hizmet listesinin ibraz edilememesi durumunda alınacak </a:t>
            </a:r>
            <a:r>
              <a:rPr lang="tr-TR" sz="2000" b="1" dirty="0" smtClean="0">
                <a:solidFill>
                  <a:srgbClr val="00B050"/>
                </a:solidFill>
                <a:latin typeface="Cambria" pitchFamily="18" charset="0"/>
                <a:ea typeface="ＭＳ Ｐゴシック" pitchFamily="34" charset="-128"/>
                <a:cs typeface="ＭＳ Ｐゴシック" charset="0"/>
              </a:rPr>
              <a:t>taahhütnamede </a:t>
            </a:r>
            <a:r>
              <a:rPr lang="tr-TR" sz="2000" b="1" dirty="0" smtClean="0">
                <a:solidFill>
                  <a:srgbClr val="00B050"/>
                </a:solidFill>
                <a:latin typeface="Cambria" pitchFamily="18" charset="0"/>
                <a:ea typeface="ＭＳ Ｐゴシック" pitchFamily="34" charset="-128"/>
              </a:rPr>
              <a:t>(EK-20,EK-33)</a:t>
            </a:r>
            <a:r>
              <a:rPr lang="tr-TR" sz="2000" b="1" dirty="0" smtClean="0">
                <a:solidFill>
                  <a:srgbClr val="00B050"/>
                </a:solidFill>
                <a:latin typeface="Cambria" pitchFamily="18" charset="0"/>
                <a:ea typeface="ＭＳ Ｐゴシック" pitchFamily="34" charset="-128"/>
                <a:cs typeface="ＭＳ Ｐゴシック" charset="0"/>
              </a:rPr>
              <a:t> belirtilen çalışan sayısı üzerinden</a:t>
            </a:r>
            <a:r>
              <a:rPr lang="tr-TR" sz="2000" dirty="0" smtClean="0">
                <a:solidFill>
                  <a:srgbClr val="000000"/>
                </a:solidFill>
                <a:latin typeface="Cambria" pitchFamily="18" charset="0"/>
                <a:ea typeface="ＭＳ Ｐゴシック" pitchFamily="34" charset="-128"/>
                <a:cs typeface="ＭＳ Ｐゴシック" charset="0"/>
              </a:rPr>
              <a:t> kontenjan hesaplanır. </a:t>
            </a:r>
          </a:p>
          <a:p>
            <a:pPr marL="344487" lvl="1" indent="-469900" algn="just" defTabSz="457200">
              <a:spcBef>
                <a:spcPts val="1200"/>
              </a:spcBef>
              <a:spcAft>
                <a:spcPts val="600"/>
              </a:spcAft>
              <a:buClr>
                <a:srgbClr val="0099FF"/>
              </a:buClr>
              <a:buSzPct val="100000"/>
              <a:buBlip>
                <a:blip r:embed="rId2"/>
              </a:buBlip>
              <a:defRPr/>
            </a:pPr>
            <a:r>
              <a:rPr lang="tr-TR" sz="2000" dirty="0" smtClean="0">
                <a:solidFill>
                  <a:srgbClr val="000000"/>
                </a:solidFill>
                <a:latin typeface="Cambria" pitchFamily="18" charset="0"/>
                <a:ea typeface="ＭＳ Ｐゴシック" pitchFamily="34" charset="-128"/>
                <a:cs typeface="ＭＳ Ｐゴシック" charset="0"/>
              </a:rPr>
              <a:t>Kontenjan hesaplamasında programın başladığı tarihe ait sigortalı çalışan sayısı belirlenirken </a:t>
            </a:r>
            <a:r>
              <a:rPr lang="tr-TR" sz="2000" b="1" dirty="0" smtClean="0">
                <a:solidFill>
                  <a:srgbClr val="00B050"/>
                </a:solidFill>
                <a:latin typeface="Cambria" pitchFamily="18" charset="0"/>
                <a:ea typeface="ＭＳ Ｐゴシック" pitchFamily="34" charset="-128"/>
                <a:cs typeface="ＭＳ Ｐゴシック" charset="0"/>
              </a:rPr>
              <a:t>o tarihte fiilen çalışan kişiler esas alınır. </a:t>
            </a:r>
          </a:p>
          <a:p>
            <a:pPr marL="344487" lvl="1" indent="-469900" algn="just" defTabSz="457200">
              <a:spcBef>
                <a:spcPts val="1200"/>
              </a:spcBef>
              <a:spcAft>
                <a:spcPts val="600"/>
              </a:spcAft>
              <a:buClr>
                <a:srgbClr val="0099FF"/>
              </a:buClr>
              <a:buSzPct val="100000"/>
              <a:buBlip>
                <a:blip r:embed="rId2"/>
              </a:buBlip>
              <a:defRPr/>
            </a:pPr>
            <a:r>
              <a:rPr lang="tr-TR" sz="2000" dirty="0" smtClean="0">
                <a:solidFill>
                  <a:srgbClr val="000000"/>
                </a:solidFill>
                <a:latin typeface="Cambria" pitchFamily="18" charset="0"/>
                <a:ea typeface="ＭＳ Ｐゴシック" pitchFamily="34" charset="-128"/>
                <a:cs typeface="ＭＳ Ｐゴシック" charset="0"/>
              </a:rPr>
              <a:t>O tarihte veya daha önce işten çıkan/çıkarılan kişilerin </a:t>
            </a:r>
            <a:r>
              <a:rPr lang="tr-TR" sz="2000" b="1" dirty="0" smtClean="0">
                <a:solidFill>
                  <a:srgbClr val="FF0000"/>
                </a:solidFill>
                <a:latin typeface="Cambria" pitchFamily="18" charset="0"/>
                <a:ea typeface="ＭＳ Ｐゴシック" pitchFamily="34" charset="-128"/>
                <a:cs typeface="ＭＳ Ｐゴシック" charset="0"/>
              </a:rPr>
              <a:t>dikkate alınmaması gerekmektedir.</a:t>
            </a:r>
          </a:p>
          <a:p>
            <a:pPr marL="344487" lvl="1" indent="-469900" algn="just" defTabSz="457200">
              <a:spcBef>
                <a:spcPts val="1200"/>
              </a:spcBef>
              <a:spcAft>
                <a:spcPts val="600"/>
              </a:spcAft>
              <a:buClr>
                <a:srgbClr val="0099FF"/>
              </a:buClr>
              <a:buSzPct val="100000"/>
              <a:buBlip>
                <a:blip r:embed="rId2"/>
              </a:buBlip>
              <a:defRPr/>
            </a:pPr>
            <a:r>
              <a:rPr lang="tr-TR" sz="2000" dirty="0" smtClean="0">
                <a:solidFill>
                  <a:srgbClr val="000000"/>
                </a:solidFill>
                <a:latin typeface="Cambria" pitchFamily="18" charset="0"/>
                <a:ea typeface="ＭＳ Ｐゴシック" pitchFamily="34" charset="-128"/>
                <a:cs typeface="ＭＳ Ｐゴシック" charset="0"/>
              </a:rPr>
              <a:t>Katılımcı sayısının </a:t>
            </a:r>
            <a:r>
              <a:rPr lang="tr-TR" sz="2000" dirty="0">
                <a:solidFill>
                  <a:srgbClr val="000000"/>
                </a:solidFill>
                <a:latin typeface="Cambria" pitchFamily="18" charset="0"/>
                <a:ea typeface="ＭＳ Ｐゴシック" pitchFamily="34" charset="-128"/>
                <a:cs typeface="ＭＳ Ｐゴシック" charset="0"/>
              </a:rPr>
              <a:t>hesaplamasında </a:t>
            </a:r>
            <a:r>
              <a:rPr lang="tr-TR" sz="2000" b="1" dirty="0">
                <a:solidFill>
                  <a:srgbClr val="00B050"/>
                </a:solidFill>
                <a:latin typeface="Cambria" pitchFamily="18" charset="0"/>
                <a:ea typeface="ＭＳ Ｐゴシック" pitchFamily="34" charset="-128"/>
                <a:cs typeface="ＭＳ Ｐゴシック" charset="0"/>
              </a:rPr>
              <a:t>tüm kesirler bir üst sayıya tamamlanır</a:t>
            </a:r>
            <a:r>
              <a:rPr lang="tr-TR" sz="2000" b="1" dirty="0" smtClean="0">
                <a:solidFill>
                  <a:srgbClr val="00B050"/>
                </a:solidFill>
                <a:latin typeface="Cambria" pitchFamily="18" charset="0"/>
                <a:ea typeface="ＭＳ Ｐゴシック" pitchFamily="34" charset="-128"/>
                <a:cs typeface="ＭＳ Ｐゴシック" charset="0"/>
              </a:rPr>
              <a:t>. </a:t>
            </a:r>
          </a:p>
          <a:p>
            <a:pPr marL="0" lvl="1" indent="0" algn="just" defTabSz="457200">
              <a:spcBef>
                <a:spcPts val="1200"/>
              </a:spcBef>
              <a:spcAft>
                <a:spcPts val="600"/>
              </a:spcAft>
              <a:buClr>
                <a:srgbClr val="0099FF"/>
              </a:buClr>
              <a:buSzPct val="100000"/>
              <a:buNone/>
              <a:defRPr/>
            </a:pPr>
            <a:r>
              <a:rPr lang="tr-TR" sz="2000" b="1" dirty="0" smtClean="0">
                <a:solidFill>
                  <a:schemeClr val="bg2">
                    <a:lumMod val="75000"/>
                  </a:schemeClr>
                </a:solidFill>
                <a:latin typeface="Cambria" pitchFamily="18" charset="0"/>
                <a:ea typeface="ＭＳ Ｐゴシック" pitchFamily="34" charset="-128"/>
                <a:cs typeface="ＭＳ Ｐゴシック" charset="0"/>
              </a:rPr>
              <a:t> </a:t>
            </a:r>
            <a:endParaRPr lang="tr-TR" sz="2000" b="1" dirty="0">
              <a:solidFill>
                <a:schemeClr val="bg2">
                  <a:lumMod val="75000"/>
                </a:schemeClr>
              </a:solidFill>
              <a:latin typeface="Cambria" pitchFamily="18" charset="0"/>
              <a:ea typeface="ＭＳ Ｐゴシック" pitchFamily="34" charset="-128"/>
              <a:cs typeface="ＭＳ Ｐゴシック" charset="0"/>
            </a:endParaRPr>
          </a:p>
          <a:p>
            <a:pPr marL="344487" lvl="1" indent="-469900" algn="just" defTabSz="457200">
              <a:spcBef>
                <a:spcPts val="1200"/>
              </a:spcBef>
              <a:spcAft>
                <a:spcPts val="600"/>
              </a:spcAft>
              <a:buClr>
                <a:srgbClr val="0099FF"/>
              </a:buClr>
              <a:buSzPct val="100000"/>
              <a:buBlip>
                <a:blip r:embed="rId2"/>
              </a:buBlip>
              <a:defRPr/>
            </a:pPr>
            <a:endParaRPr lang="tr-TR" sz="2400" b="1" dirty="0" smtClean="0">
              <a:solidFill>
                <a:srgbClr val="FF0000"/>
              </a:solidFill>
              <a:latin typeface="Cambria" pitchFamily="18" charset="0"/>
              <a:ea typeface="ＭＳ Ｐゴシック" pitchFamily="34" charset="-128"/>
              <a:cs typeface="ＭＳ Ｐゴシック" charset="0"/>
            </a:endParaRPr>
          </a:p>
          <a:p>
            <a:pPr marL="0" lvl="1" indent="0" algn="just" defTabSz="457200">
              <a:spcBef>
                <a:spcPts val="1200"/>
              </a:spcBef>
              <a:spcAft>
                <a:spcPts val="600"/>
              </a:spcAft>
              <a:buClr>
                <a:srgbClr val="0099FF"/>
              </a:buClr>
              <a:buSzPct val="100000"/>
              <a:buNone/>
              <a:defRPr/>
            </a:pPr>
            <a:endParaRPr lang="tr-TR" sz="2400" b="1" dirty="0" smtClean="0">
              <a:solidFill>
                <a:srgbClr val="FF0000"/>
              </a:solidFill>
              <a:latin typeface="Calibri" pitchFamily="34" charset="0"/>
              <a:ea typeface="ＭＳ Ｐゴシック" pitchFamily="34" charset="-128"/>
              <a:cs typeface="ＭＳ Ｐゴシック" charset="0"/>
            </a:endParaRPr>
          </a:p>
          <a:p>
            <a:pPr marL="0" lvl="1" indent="0" algn="just" defTabSz="457200">
              <a:spcBef>
                <a:spcPts val="1200"/>
              </a:spcBef>
              <a:spcAft>
                <a:spcPts val="600"/>
              </a:spcAft>
              <a:buClr>
                <a:srgbClr val="0099FF"/>
              </a:buClr>
              <a:buSzPct val="100000"/>
              <a:buNone/>
              <a:defRPr/>
            </a:pPr>
            <a:endParaRPr lang="tr-TR" sz="2400" dirty="0">
              <a:solidFill>
                <a:srgbClr val="000000"/>
              </a:solidFill>
              <a:latin typeface="Calibri" pitchFamily="34" charset="0"/>
              <a:ea typeface="ＭＳ Ｐゴシック" pitchFamily="34" charset="-128"/>
              <a:cs typeface="ＭＳ Ｐゴシック" charset="0"/>
            </a:endParaRP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20</a:t>
            </a:fld>
            <a:endParaRPr lang="es-ES"/>
          </a:p>
        </p:txBody>
      </p:sp>
      <p:sp>
        <p:nvSpPr>
          <p:cNvPr id="6" name="İçerik Yer Tutucusu 2"/>
          <p:cNvSpPr txBox="1">
            <a:spLocks/>
          </p:cNvSpPr>
          <p:nvPr/>
        </p:nvSpPr>
        <p:spPr bwMode="auto">
          <a:xfrm>
            <a:off x="4572000" y="552576"/>
            <a:ext cx="4569726" cy="394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lvl="1" indent="0" algn="just" defTabSz="457200">
              <a:spcBef>
                <a:spcPts val="1200"/>
              </a:spcBef>
              <a:spcAft>
                <a:spcPts val="600"/>
              </a:spcAft>
              <a:buClr>
                <a:srgbClr val="0099FF"/>
              </a:buClr>
              <a:buSzPct val="100000"/>
              <a:buNone/>
              <a:defRPr/>
            </a:pPr>
            <a:r>
              <a:rPr lang="tr-TR" sz="2400" b="1" dirty="0">
                <a:solidFill>
                  <a:srgbClr val="FF0000"/>
                </a:solidFill>
                <a:latin typeface="Calibri" pitchFamily="34" charset="0"/>
                <a:ea typeface="ＭＳ Ｐゴシック" pitchFamily="34" charset="-128"/>
                <a:cs typeface="ＭＳ Ｐゴシック" charset="0"/>
              </a:rPr>
              <a:t>KONTENJANLARIN BELİRLENMESİ</a:t>
            </a:r>
          </a:p>
          <a:p>
            <a:pPr marL="0" indent="0" algn="ctr">
              <a:buFontTx/>
              <a:buNone/>
            </a:pPr>
            <a:endParaRPr lang="tr-TR" sz="2400" b="1" kern="0"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1" y="4653061"/>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683568" y="5085184"/>
            <a:ext cx="4608512" cy="1323439"/>
          </a:xfrm>
          <a:prstGeom prst="rect">
            <a:avLst/>
          </a:prstGeom>
          <a:noFill/>
        </p:spPr>
        <p:txBody>
          <a:bodyPr wrap="square" rtlCol="0">
            <a:spAutoFit/>
          </a:bodyPr>
          <a:lstStyle/>
          <a:p>
            <a:r>
              <a:rPr lang="tr-TR" sz="2000" b="1" dirty="0">
                <a:solidFill>
                  <a:schemeClr val="bg2">
                    <a:lumMod val="75000"/>
                  </a:schemeClr>
                </a:solidFill>
                <a:latin typeface="Cambria" pitchFamily="18" charset="0"/>
                <a:ea typeface="ＭＳ Ｐゴシック" pitchFamily="34" charset="-128"/>
                <a:cs typeface="ＭＳ Ｐゴシック" charset="0"/>
              </a:rPr>
              <a:t>ÖRNEK:0,1 küsurat bile olsa bir üst sayıya tamamlanır, yani 21 çalışanı olan bir işverenin kontenjanı 2,1’den 3 olur</a:t>
            </a:r>
            <a:endParaRPr lang="tr-TR" sz="2000" dirty="0"/>
          </a:p>
        </p:txBody>
      </p:sp>
    </p:spTree>
    <p:extLst>
      <p:ext uri="{BB962C8B-B14F-4D97-AF65-F5344CB8AC3E}">
        <p14:creationId xmlns:p14="http://schemas.microsoft.com/office/powerpoint/2010/main" val="1821235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60032" y="692696"/>
            <a:ext cx="4032176" cy="720080"/>
          </a:xfrm>
        </p:spPr>
        <p:txBody>
          <a:bodyPr/>
          <a:lstStyle/>
          <a:p>
            <a:pPr marL="0" lvl="1" indent="0" defTabSz="457200">
              <a:spcBef>
                <a:spcPts val="1200"/>
              </a:spcBef>
              <a:spcAft>
                <a:spcPts val="600"/>
              </a:spcAft>
              <a:defRPr/>
            </a:pPr>
            <a:r>
              <a:rPr lang="tr-TR" dirty="0">
                <a:solidFill>
                  <a:srgbClr val="FF0000"/>
                </a:solidFill>
                <a:effectLst/>
                <a:latin typeface="Calibri" pitchFamily="34" charset="0"/>
                <a:ea typeface="ＭＳ Ｐゴシック" pitchFamily="34" charset="-128"/>
              </a:rPr>
              <a:t>KONTENJANLARIN BELİRLENMESİ</a:t>
            </a:r>
          </a:p>
        </p:txBody>
      </p:sp>
      <p:sp>
        <p:nvSpPr>
          <p:cNvPr id="3" name="İçerik Yer Tutucusu 2"/>
          <p:cNvSpPr>
            <a:spLocks noGrp="1"/>
          </p:cNvSpPr>
          <p:nvPr>
            <p:ph idx="1"/>
          </p:nvPr>
        </p:nvSpPr>
        <p:spPr>
          <a:xfrm>
            <a:off x="683568" y="1772816"/>
            <a:ext cx="7772400" cy="4166592"/>
          </a:xfrm>
        </p:spPr>
        <p:txBody>
          <a:bodyPr/>
          <a:lstStyle/>
          <a:p>
            <a:pPr marL="344487" lvl="1" indent="-469900" algn="just" defTabSz="457200">
              <a:spcBef>
                <a:spcPts val="1200"/>
              </a:spcBef>
              <a:spcAft>
                <a:spcPts val="600"/>
              </a:spcAft>
              <a:buClr>
                <a:srgbClr val="0099FF"/>
              </a:buClr>
              <a:buSzPct val="100000"/>
              <a:buBlip>
                <a:blip r:embed="rId2"/>
              </a:buBlip>
              <a:defRPr/>
            </a:pPr>
            <a:r>
              <a:rPr lang="tr-TR" sz="2000" b="1" dirty="0" smtClean="0">
                <a:solidFill>
                  <a:schemeClr val="tx1"/>
                </a:solidFill>
                <a:latin typeface="Cambria" pitchFamily="18" charset="0"/>
                <a:ea typeface="ＭＳ Ｐゴシック" pitchFamily="34" charset="-128"/>
                <a:cs typeface="ＭＳ Ｐゴシック" charset="0"/>
              </a:rPr>
              <a:t>Birden </a:t>
            </a:r>
            <a:r>
              <a:rPr lang="tr-TR" sz="2000" b="1" dirty="0">
                <a:solidFill>
                  <a:schemeClr val="tx1"/>
                </a:solidFill>
                <a:latin typeface="Cambria" pitchFamily="18" charset="0"/>
                <a:ea typeface="ＭＳ Ｐゴシック" pitchFamily="34" charset="-128"/>
                <a:cs typeface="ＭＳ Ｐゴシック" charset="0"/>
              </a:rPr>
              <a:t>fazla sigortalı hizmet listesinde ismi görünen kişiler bir kişi olarak değerlendirilir.</a:t>
            </a:r>
          </a:p>
          <a:p>
            <a:pPr marL="344487" lvl="1" indent="-469900" algn="just" defTabSz="457200">
              <a:spcBef>
                <a:spcPts val="1200"/>
              </a:spcBef>
              <a:spcAft>
                <a:spcPts val="600"/>
              </a:spcAft>
              <a:buClr>
                <a:srgbClr val="0099FF"/>
              </a:buClr>
              <a:buSzPct val="100000"/>
              <a:buBlip>
                <a:blip r:embed="rId2"/>
              </a:buBlip>
              <a:defRPr/>
            </a:pPr>
            <a:r>
              <a:rPr lang="tr-TR" sz="2000" b="1" dirty="0">
                <a:solidFill>
                  <a:srgbClr val="000000"/>
                </a:solidFill>
                <a:latin typeface="Cambria" pitchFamily="18" charset="0"/>
                <a:ea typeface="ＭＳ Ｐゴシック" pitchFamily="34" charset="-128"/>
                <a:cs typeface="ＭＳ Ｐゴシック" charset="0"/>
              </a:rPr>
              <a:t>Aynı sigortalı hizmet listesinde </a:t>
            </a:r>
            <a:r>
              <a:rPr lang="tr-TR" sz="2000" b="1" dirty="0">
                <a:solidFill>
                  <a:srgbClr val="FF0000"/>
                </a:solidFill>
                <a:latin typeface="Cambria" pitchFamily="18" charset="0"/>
                <a:ea typeface="ＭＳ Ｐゴシック" pitchFamily="34" charset="-128"/>
                <a:cs typeface="ＭＳ Ｐゴシック" charset="0"/>
              </a:rPr>
              <a:t>aynı kişinin </a:t>
            </a:r>
            <a:r>
              <a:rPr lang="tr-TR" sz="2000" b="1" dirty="0">
                <a:solidFill>
                  <a:srgbClr val="000000"/>
                </a:solidFill>
                <a:latin typeface="Cambria" pitchFamily="18" charset="0"/>
                <a:ea typeface="ＭＳ Ｐゴシック" pitchFamily="34" charset="-128"/>
                <a:cs typeface="ＭＳ Ｐゴシック" charset="0"/>
              </a:rPr>
              <a:t>giriş ve çıkışı yapılmak suretiyle </a:t>
            </a:r>
            <a:r>
              <a:rPr lang="tr-TR" sz="2000" b="1" dirty="0">
                <a:solidFill>
                  <a:srgbClr val="FF0000"/>
                </a:solidFill>
                <a:latin typeface="Cambria" pitchFamily="18" charset="0"/>
                <a:ea typeface="ＭＳ Ｐゴシック" pitchFamily="34" charset="-128"/>
                <a:cs typeface="ＭＳ Ｐゴシック" charset="0"/>
              </a:rPr>
              <a:t>mükerrer sayımı </a:t>
            </a:r>
            <a:r>
              <a:rPr lang="tr-TR" sz="2000" b="1" dirty="0">
                <a:solidFill>
                  <a:srgbClr val="000000"/>
                </a:solidFill>
                <a:latin typeface="Cambria" pitchFamily="18" charset="0"/>
                <a:ea typeface="ＭＳ Ｐゴシック" pitchFamily="34" charset="-128"/>
                <a:cs typeface="ＭＳ Ｐゴシック" charset="0"/>
              </a:rPr>
              <a:t>söz konusu ise bu durumda da </a:t>
            </a:r>
            <a:r>
              <a:rPr lang="tr-TR" sz="2000" b="1" dirty="0">
                <a:solidFill>
                  <a:srgbClr val="FF0000"/>
                </a:solidFill>
                <a:latin typeface="Cambria" pitchFamily="18" charset="0"/>
                <a:ea typeface="ＭＳ Ｐゴシック" pitchFamily="34" charset="-128"/>
                <a:cs typeface="ＭＳ Ｐゴシック" charset="0"/>
              </a:rPr>
              <a:t>bir kişi olarak değerlendirme yapılır.</a:t>
            </a:r>
          </a:p>
          <a:p>
            <a:pPr marL="344487" lvl="1" indent="-469900" algn="just" defTabSz="457200">
              <a:spcBef>
                <a:spcPts val="1200"/>
              </a:spcBef>
              <a:spcAft>
                <a:spcPts val="600"/>
              </a:spcAft>
              <a:buClr>
                <a:srgbClr val="0099FF"/>
              </a:buClr>
              <a:buSzPct val="100000"/>
              <a:buBlip>
                <a:blip r:embed="rId2"/>
              </a:buBlip>
              <a:defRPr/>
            </a:pPr>
            <a:r>
              <a:rPr lang="tr-TR" sz="2000" b="1" dirty="0" smtClean="0">
                <a:solidFill>
                  <a:srgbClr val="FF0000"/>
                </a:solidFill>
                <a:latin typeface="Cambria" pitchFamily="18" charset="0"/>
                <a:ea typeface="ＭＳ Ｐゴシック" pitchFamily="34" charset="-128"/>
                <a:cs typeface="ＭＳ Ｐゴシック" charset="0"/>
              </a:rPr>
              <a:t>Şirket ortaklarının </a:t>
            </a:r>
            <a:r>
              <a:rPr lang="tr-TR" sz="2000" b="1" dirty="0" smtClean="0">
                <a:solidFill>
                  <a:srgbClr val="000000"/>
                </a:solidFill>
                <a:latin typeface="Cambria" pitchFamily="18" charset="0"/>
                <a:ea typeface="ＭＳ Ｐゴシック" pitchFamily="34" charset="-128"/>
                <a:cs typeface="ＭＳ Ｐゴシック" charset="0"/>
              </a:rPr>
              <a:t>ibraz edilen sigortalı hizmet listelerinde yer alması halinde </a:t>
            </a:r>
            <a:r>
              <a:rPr lang="tr-TR" sz="2000" b="1" dirty="0" smtClean="0">
                <a:solidFill>
                  <a:srgbClr val="00B050"/>
                </a:solidFill>
                <a:latin typeface="Cambria" pitchFamily="18" charset="0"/>
                <a:ea typeface="ＭＳ Ｐゴシック" pitchFamily="34" charset="-128"/>
                <a:cs typeface="ＭＳ Ｐゴシック" charset="0"/>
              </a:rPr>
              <a:t>bu kişiler de kontenjan ve fiili çalışan sayısının hesaplanmasında dikkate alınır</a:t>
            </a:r>
            <a:endParaRPr lang="tr-TR" b="1"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21</a:t>
            </a:fld>
            <a:endParaRPr lang="es-ES"/>
          </a:p>
        </p:txBody>
      </p:sp>
    </p:spTree>
    <p:extLst>
      <p:ext uri="{BB962C8B-B14F-4D97-AF65-F5344CB8AC3E}">
        <p14:creationId xmlns:p14="http://schemas.microsoft.com/office/powerpoint/2010/main" val="2465986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052736"/>
            <a:ext cx="8496944" cy="5256584"/>
          </a:xfrm>
        </p:spPr>
        <p:txBody>
          <a:bodyPr/>
          <a:lstStyle/>
          <a:p>
            <a:pPr marL="344487" lvl="1" indent="-469900" algn="just" defTabSz="457200">
              <a:spcBef>
                <a:spcPts val="1200"/>
              </a:spcBef>
              <a:spcAft>
                <a:spcPts val="600"/>
              </a:spcAft>
              <a:buClr>
                <a:srgbClr val="0099FF"/>
              </a:buClr>
              <a:buSzPct val="100000"/>
              <a:buBlip>
                <a:blip r:embed="rId2"/>
              </a:buBlip>
              <a:defRPr/>
            </a:pPr>
            <a:r>
              <a:rPr lang="tr-TR" sz="2400" dirty="0">
                <a:solidFill>
                  <a:srgbClr val="000000"/>
                </a:solidFill>
                <a:latin typeface="Cambria" pitchFamily="18" charset="0"/>
                <a:ea typeface="ＭＳ Ｐゴシック" pitchFamily="34" charset="-128"/>
                <a:cs typeface="ＭＳ Ｐゴシック" charset="0"/>
              </a:rPr>
              <a:t>2 ile 10 arasında çalışanı bulunanlar  1, </a:t>
            </a:r>
          </a:p>
          <a:p>
            <a:pPr marL="344487" lvl="1" indent="-469900" algn="just" defTabSz="457200">
              <a:spcBef>
                <a:spcPts val="1200"/>
              </a:spcBef>
              <a:spcAft>
                <a:spcPts val="600"/>
              </a:spcAft>
              <a:buClr>
                <a:srgbClr val="0099FF"/>
              </a:buClr>
              <a:buSzPct val="100000"/>
              <a:buBlip>
                <a:blip r:embed="rId2"/>
              </a:buBlip>
              <a:defRPr/>
            </a:pPr>
            <a:r>
              <a:rPr lang="tr-TR" sz="2400" dirty="0" smtClean="0">
                <a:solidFill>
                  <a:srgbClr val="000000"/>
                </a:solidFill>
                <a:latin typeface="Cambria" pitchFamily="18" charset="0"/>
                <a:ea typeface="ＭＳ Ｐゴシック" pitchFamily="34" charset="-128"/>
                <a:cs typeface="ＭＳ Ｐゴシック" charset="0"/>
              </a:rPr>
              <a:t>11 </a:t>
            </a:r>
            <a:r>
              <a:rPr lang="tr-TR" sz="2400" dirty="0">
                <a:solidFill>
                  <a:srgbClr val="000000"/>
                </a:solidFill>
                <a:latin typeface="Cambria" pitchFamily="18" charset="0"/>
                <a:ea typeface="ＭＳ Ｐゴシック" pitchFamily="34" charset="-128"/>
                <a:cs typeface="ＭＳ Ｐゴシック" charset="0"/>
              </a:rPr>
              <a:t>ve üzerinde çalışanı olanlar </a:t>
            </a:r>
            <a:r>
              <a:rPr lang="tr-TR" sz="2400" b="1" dirty="0" smtClean="0">
                <a:solidFill>
                  <a:srgbClr val="00B050"/>
                </a:solidFill>
                <a:latin typeface="Cambria" pitchFamily="18" charset="0"/>
                <a:ea typeface="ＭＳ Ｐゴシック" pitchFamily="34" charset="-128"/>
                <a:cs typeface="ＭＳ Ｐゴシック" charset="0"/>
              </a:rPr>
              <a:t>fiili çalışan </a:t>
            </a:r>
            <a:r>
              <a:rPr lang="tr-TR" sz="2400" b="1" dirty="0">
                <a:solidFill>
                  <a:srgbClr val="00B050"/>
                </a:solidFill>
                <a:latin typeface="Cambria" pitchFamily="18" charset="0"/>
                <a:ea typeface="ＭＳ Ｐゴシック" pitchFamily="34" charset="-128"/>
                <a:cs typeface="ＭＳ Ｐゴシック" charset="0"/>
              </a:rPr>
              <a:t>sigortalı sayısının 1/10’u kadar </a:t>
            </a:r>
            <a:r>
              <a:rPr lang="tr-TR" sz="2400" dirty="0">
                <a:solidFill>
                  <a:srgbClr val="000000"/>
                </a:solidFill>
                <a:latin typeface="Cambria" pitchFamily="18" charset="0"/>
                <a:ea typeface="ＭＳ Ｐゴシック" pitchFamily="34" charset="-128"/>
                <a:cs typeface="ＭＳ Ｐゴシック" charset="0"/>
              </a:rPr>
              <a:t>işbaşı eğitim programı katılımcısı talep edebilir. </a:t>
            </a:r>
          </a:p>
          <a:p>
            <a:pPr marL="342900" lvl="1" indent="-342900" algn="just" defTabSz="457200">
              <a:spcBef>
                <a:spcPts val="1200"/>
              </a:spcBef>
              <a:spcAft>
                <a:spcPts val="600"/>
              </a:spcAft>
              <a:buClr>
                <a:srgbClr val="0099FF"/>
              </a:buClr>
              <a:buSzPct val="100000"/>
              <a:buFont typeface="Wingdings" pitchFamily="2" charset="2"/>
              <a:buChar char="ü"/>
            </a:pPr>
            <a:r>
              <a:rPr lang="tr-TR" sz="2400" b="1" dirty="0">
                <a:solidFill>
                  <a:srgbClr val="00B050"/>
                </a:solidFill>
                <a:latin typeface="Cambria" pitchFamily="18" charset="0"/>
                <a:ea typeface="ＭＳ Ｐゴシック" pitchFamily="34" charset="-128"/>
              </a:rPr>
              <a:t>Dernekler, Vakıflar, Kamu Kurumu Niteliğindeki Meslek Kuruluşları, Meslek Birlikleri, Sendikalar, Ticaret ve Sanayi Odaları, Noterler</a:t>
            </a:r>
            <a:r>
              <a:rPr lang="tr-TR" sz="2400" dirty="0">
                <a:solidFill>
                  <a:srgbClr val="000000"/>
                </a:solidFill>
                <a:latin typeface="Cambria" pitchFamily="18" charset="0"/>
                <a:ea typeface="ＭＳ Ｐゴシック" pitchFamily="34" charset="-128"/>
              </a:rPr>
              <a:t> </a:t>
            </a:r>
            <a:r>
              <a:rPr lang="tr-TR" sz="2400" dirty="0">
                <a:solidFill>
                  <a:srgbClr val="00B050"/>
                </a:solidFill>
                <a:latin typeface="Cambria" pitchFamily="18" charset="0"/>
                <a:ea typeface="ＭＳ Ｐゴシック" pitchFamily="34" charset="-128"/>
              </a:rPr>
              <a:t>vb.</a:t>
            </a:r>
            <a:r>
              <a:rPr lang="tr-TR" sz="2400" dirty="0">
                <a:solidFill>
                  <a:srgbClr val="000000"/>
                </a:solidFill>
                <a:latin typeface="Cambria" pitchFamily="18" charset="0"/>
                <a:ea typeface="ＭＳ Ｐゴシック" pitchFamily="34" charset="-128"/>
              </a:rPr>
              <a:t> </a:t>
            </a:r>
          </a:p>
          <a:p>
            <a:pPr marL="0" lvl="1" indent="0" algn="ctr">
              <a:buNone/>
            </a:pPr>
            <a:r>
              <a:rPr lang="tr-TR" sz="2400" dirty="0" smtClean="0">
                <a:solidFill>
                  <a:srgbClr val="FF0000"/>
                </a:solidFill>
              </a:rPr>
              <a:t>YENİ </a:t>
            </a:r>
            <a:r>
              <a:rPr lang="tr-TR" sz="2400" dirty="0">
                <a:solidFill>
                  <a:srgbClr val="FF0000"/>
                </a:solidFill>
              </a:rPr>
              <a:t>DÜZENLEMELER</a:t>
            </a:r>
            <a:endParaRPr lang="tr-TR" sz="2400" dirty="0" smtClean="0">
              <a:solidFill>
                <a:srgbClr val="002060"/>
              </a:solidFill>
              <a:latin typeface="Cambria" pitchFamily="18" charset="0"/>
              <a:cs typeface="Arial" charset="0"/>
            </a:endParaRPr>
          </a:p>
          <a:p>
            <a:pPr marL="0" lvl="1" indent="0" algn="ctr">
              <a:buNone/>
            </a:pPr>
            <a:r>
              <a:rPr lang="tr-TR" sz="2400" dirty="0" smtClean="0">
                <a:solidFill>
                  <a:srgbClr val="002060"/>
                </a:solidFill>
                <a:latin typeface="Cambria" pitchFamily="18" charset="0"/>
                <a:cs typeface="Arial" charset="0"/>
              </a:rPr>
              <a:t>İşverenler </a:t>
            </a:r>
            <a:r>
              <a:rPr lang="tr-TR" sz="2400" dirty="0">
                <a:solidFill>
                  <a:srgbClr val="002060"/>
                </a:solidFill>
                <a:latin typeface="Cambria" pitchFamily="18" charset="0"/>
                <a:cs typeface="Arial" charset="0"/>
              </a:rPr>
              <a:t>tarafından % 50 istihdam taahhüdü verilmesi kaydıyla çalışan sayısının % 30’una kadar katılımcı talep edebilme imkanı getirildi. </a:t>
            </a: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22</a:t>
            </a:fld>
            <a:endParaRPr lang="es-ES"/>
          </a:p>
        </p:txBody>
      </p:sp>
      <p:sp>
        <p:nvSpPr>
          <p:cNvPr id="6" name="İçerik Yer Tutucusu 2"/>
          <p:cNvSpPr txBox="1">
            <a:spLocks/>
          </p:cNvSpPr>
          <p:nvPr/>
        </p:nvSpPr>
        <p:spPr bwMode="auto">
          <a:xfrm>
            <a:off x="4572000" y="552576"/>
            <a:ext cx="4569726" cy="394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ctr">
              <a:buNone/>
            </a:pPr>
            <a:r>
              <a:rPr lang="tr-TR" sz="2400" b="1" dirty="0" smtClean="0">
                <a:solidFill>
                  <a:srgbClr val="FF0000"/>
                </a:solidFill>
              </a:rPr>
              <a:t>PROGRAMIN </a:t>
            </a:r>
            <a:r>
              <a:rPr lang="tr-TR" sz="2400" b="1" dirty="0">
                <a:solidFill>
                  <a:srgbClr val="FF0000"/>
                </a:solidFill>
              </a:rPr>
              <a:t>UYGULANMASI</a:t>
            </a:r>
          </a:p>
          <a:p>
            <a:pPr marL="0" indent="0" algn="ctr">
              <a:buFontTx/>
              <a:buNone/>
            </a:pPr>
            <a:endParaRPr lang="tr-TR" sz="2400" b="1" kern="0" dirty="0" smtClean="0">
              <a:solidFill>
                <a:srgbClr val="FF0000"/>
              </a:solidFill>
            </a:endParaRPr>
          </a:p>
          <a:p>
            <a:pPr marL="344487" lvl="1" indent="-469900" algn="just" defTabSz="457200">
              <a:spcBef>
                <a:spcPts val="1200"/>
              </a:spcBef>
              <a:spcAft>
                <a:spcPts val="600"/>
              </a:spcAft>
              <a:buClr>
                <a:srgbClr val="0099FF"/>
              </a:buClr>
              <a:buSzPct val="100000"/>
              <a:buBlip>
                <a:blip r:embed="rId2"/>
              </a:buBlip>
              <a:defRPr/>
            </a:pPr>
            <a:endParaRPr lang="tr-TR" sz="2400" dirty="0">
              <a:solidFill>
                <a:srgbClr val="000000"/>
              </a:solidFill>
              <a:latin typeface="Cambria" pitchFamily="18" charset="0"/>
              <a:ea typeface="ＭＳ Ｐゴシック" pitchFamily="34" charset="-128"/>
              <a:cs typeface="ＭＳ Ｐゴシック" charset="0"/>
            </a:endParaRPr>
          </a:p>
        </p:txBody>
      </p:sp>
    </p:spTree>
    <p:extLst>
      <p:ext uri="{BB962C8B-B14F-4D97-AF65-F5344CB8AC3E}">
        <p14:creationId xmlns:p14="http://schemas.microsoft.com/office/powerpoint/2010/main" val="3577239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effectLst/>
              </a:rPr>
              <a:t>ARTIRIMLI KONTENJAN NASIL UYGULANIR? </a:t>
            </a:r>
            <a:endParaRPr lang="tr-TR" dirty="0"/>
          </a:p>
        </p:txBody>
      </p:sp>
      <p:sp>
        <p:nvSpPr>
          <p:cNvPr id="3" name="İçerik Yer Tutucusu 2"/>
          <p:cNvSpPr>
            <a:spLocks noGrp="1"/>
          </p:cNvSpPr>
          <p:nvPr>
            <p:ph idx="1"/>
          </p:nvPr>
        </p:nvSpPr>
        <p:spPr/>
        <p:txBody>
          <a:bodyPr/>
          <a:lstStyle/>
          <a:p>
            <a:pPr marL="0" indent="0" algn="ctr">
              <a:buNone/>
            </a:pPr>
            <a:r>
              <a:rPr lang="tr-TR" sz="3200" dirty="0">
                <a:solidFill>
                  <a:schemeClr val="accent6"/>
                </a:solidFill>
              </a:rPr>
              <a:t>İŞVEREN % 50 İSTİHDAM TAAHHÜDÜ VERMİŞSE</a:t>
            </a:r>
          </a:p>
          <a:p>
            <a:pPr marL="0" indent="0" algn="ctr">
              <a:buNone/>
            </a:pPr>
            <a:r>
              <a:rPr lang="tr-TR" sz="3200" dirty="0">
                <a:solidFill>
                  <a:schemeClr val="accent6"/>
                </a:solidFill>
              </a:rPr>
              <a:t>%30 ORANINDA KATILIMCI ALABİLİR</a:t>
            </a:r>
          </a:p>
          <a:p>
            <a:pPr marL="0" indent="0" algn="ctr">
              <a:buNone/>
            </a:pPr>
            <a:r>
              <a:rPr lang="tr-TR" b="1" dirty="0" smtClean="0">
                <a:solidFill>
                  <a:srgbClr val="FF0000"/>
                </a:solidFill>
              </a:rPr>
              <a:t>100 </a:t>
            </a:r>
            <a:r>
              <a:rPr lang="tr-TR" b="1" dirty="0">
                <a:solidFill>
                  <a:srgbClr val="FF0000"/>
                </a:solidFill>
              </a:rPr>
              <a:t>ÇALIŞANI VARSA 30 KATILIMCI VEREBİLİRİZ </a:t>
            </a:r>
          </a:p>
          <a:p>
            <a:pPr marL="0" indent="0" algn="ctr">
              <a:buNone/>
            </a:pPr>
            <a:r>
              <a:rPr lang="tr-TR" b="1" dirty="0">
                <a:solidFill>
                  <a:srgbClr val="FF0000"/>
                </a:solidFill>
              </a:rPr>
              <a:t>2-3 ÇALIŞANI VARSA 1 KATILIMCI VEREBİLİRİZ </a:t>
            </a:r>
          </a:p>
          <a:p>
            <a:pPr marL="0" indent="0" algn="ctr">
              <a:buNone/>
            </a:pPr>
            <a:r>
              <a:rPr lang="tr-TR" b="1" dirty="0">
                <a:solidFill>
                  <a:srgbClr val="FF0000"/>
                </a:solidFill>
              </a:rPr>
              <a:t>4-5-6 ÇALIŞANI VARSA 2 KATILIMCI VEREBİLİRİZ </a:t>
            </a:r>
          </a:p>
          <a:p>
            <a:pPr marL="0" indent="0" algn="ctr">
              <a:buNone/>
            </a:pPr>
            <a:r>
              <a:rPr lang="tr-TR" b="1" dirty="0">
                <a:solidFill>
                  <a:srgbClr val="FF0000"/>
                </a:solidFill>
              </a:rPr>
              <a:t>7-8-9-10 ÇALIŞANI VARSA 3 KATILIMCI VEREBİLİRİZ</a:t>
            </a:r>
          </a:p>
          <a:p>
            <a:pPr marL="0" indent="0">
              <a:buNone/>
            </a:pPr>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23</a:t>
            </a:fld>
            <a:endParaRPr lang="es-ES"/>
          </a:p>
        </p:txBody>
      </p:sp>
    </p:spTree>
    <p:extLst>
      <p:ext uri="{BB962C8B-B14F-4D97-AF65-F5344CB8AC3E}">
        <p14:creationId xmlns:p14="http://schemas.microsoft.com/office/powerpoint/2010/main" val="166785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effectLst/>
              </a:rPr>
              <a:t>ARTIRIMLI KONTENJAN NASIL UYGULANIR? </a:t>
            </a:r>
            <a:endParaRPr lang="tr-TR" dirty="0"/>
          </a:p>
        </p:txBody>
      </p:sp>
      <p:sp>
        <p:nvSpPr>
          <p:cNvPr id="3" name="İçerik Yer Tutucusu 2"/>
          <p:cNvSpPr>
            <a:spLocks noGrp="1"/>
          </p:cNvSpPr>
          <p:nvPr>
            <p:ph idx="1"/>
          </p:nvPr>
        </p:nvSpPr>
        <p:spPr/>
        <p:txBody>
          <a:bodyPr/>
          <a:lstStyle/>
          <a:p>
            <a:pPr algn="just">
              <a:buFont typeface="Wingdings" pitchFamily="2" charset="2"/>
              <a:buChar char="ü"/>
            </a:pPr>
            <a:r>
              <a:rPr lang="tr-TR" dirty="0"/>
              <a:t>Kontenjan artırımı için istihdam taahhüdü verilmesi halinde her program için verilen istihdam taahhüdünün ayrı ayrı yerine getirilmesi gerekir. </a:t>
            </a:r>
          </a:p>
          <a:p>
            <a:pPr algn="just">
              <a:buFont typeface="Wingdings" pitchFamily="2" charset="2"/>
              <a:buChar char="ü"/>
            </a:pPr>
            <a:r>
              <a:rPr lang="tr-TR" dirty="0"/>
              <a:t>%10 kontenjan kullanılıp % 30’a çıkarılabilir. </a:t>
            </a:r>
          </a:p>
          <a:p>
            <a:pPr algn="just">
              <a:buFont typeface="Wingdings" pitchFamily="2" charset="2"/>
              <a:buChar char="ü"/>
            </a:pPr>
            <a:r>
              <a:rPr lang="tr-TR" dirty="0"/>
              <a:t>Ancak % 10 + % 30= % 40 kontenjan olmaz! </a:t>
            </a:r>
          </a:p>
          <a:p>
            <a:pPr algn="just">
              <a:buFont typeface="Wingdings" pitchFamily="2" charset="2"/>
              <a:buChar char="ü"/>
            </a:pPr>
            <a:r>
              <a:rPr lang="tr-TR" dirty="0"/>
              <a:t>%10 ile başlayıp kontenjan % 30’a çıkarılmak istenirse devam eden katılımcılar düşülerek kalan sayıda katılımcı verilebilir.</a:t>
            </a: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24</a:t>
            </a:fld>
            <a:endParaRPr lang="es-ES"/>
          </a:p>
        </p:txBody>
      </p:sp>
    </p:spTree>
    <p:extLst>
      <p:ext uri="{BB962C8B-B14F-4D97-AF65-F5344CB8AC3E}">
        <p14:creationId xmlns:p14="http://schemas.microsoft.com/office/powerpoint/2010/main" val="4143419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357158" y="1700808"/>
            <a:ext cx="4214842" cy="4536504"/>
          </a:xfrm>
        </p:spPr>
        <p:txBody>
          <a:bodyPr/>
          <a:lstStyle/>
          <a:p>
            <a:pPr marL="0" lvl="1" indent="0" algn="just" defTabSz="457200">
              <a:spcBef>
                <a:spcPts val="1200"/>
              </a:spcBef>
              <a:spcAft>
                <a:spcPts val="600"/>
              </a:spcAft>
              <a:buClr>
                <a:srgbClr val="0099FF"/>
              </a:buClr>
              <a:buSzPct val="100000"/>
              <a:buNone/>
              <a:defRPr/>
            </a:pPr>
            <a:r>
              <a:rPr lang="tr-TR" sz="1800" b="1" u="sng" dirty="0" smtClean="0">
                <a:solidFill>
                  <a:srgbClr val="0070C0"/>
                </a:solidFill>
                <a:latin typeface="Cambria" pitchFamily="18" charset="0"/>
                <a:ea typeface="ＭＳ Ｐゴシック" pitchFamily="34" charset="-128"/>
                <a:cs typeface="ＭＳ Ｐゴシック" charset="0"/>
              </a:rPr>
              <a:t>MUTLAKA OLMASI GEREKENLER</a:t>
            </a:r>
            <a:r>
              <a:rPr lang="tr-TR" sz="1800" b="1" dirty="0" smtClean="0">
                <a:solidFill>
                  <a:srgbClr val="0070C0"/>
                </a:solidFill>
                <a:latin typeface="Cambria" pitchFamily="18" charset="0"/>
                <a:ea typeface="ＭＳ Ｐゴシック" pitchFamily="34" charset="-128"/>
                <a:cs typeface="ＭＳ Ｐゴシック" charset="0"/>
              </a:rPr>
              <a:t>:</a:t>
            </a:r>
          </a:p>
          <a:p>
            <a:pPr marL="344487" lvl="1" indent="-469900" algn="just" defTabSz="457200">
              <a:spcBef>
                <a:spcPts val="1200"/>
              </a:spcBef>
              <a:spcAft>
                <a:spcPts val="600"/>
              </a:spcAft>
              <a:buClr>
                <a:srgbClr val="0099FF"/>
              </a:buClr>
              <a:buSzPct val="100000"/>
              <a:buBlip>
                <a:blip r:embed="rId2"/>
              </a:buBlip>
              <a:defRPr/>
            </a:pPr>
            <a:r>
              <a:rPr lang="tr-TR" sz="1800" b="1" dirty="0" smtClean="0">
                <a:solidFill>
                  <a:srgbClr val="000000"/>
                </a:solidFill>
                <a:latin typeface="Cambria" pitchFamily="18" charset="0"/>
                <a:ea typeface="ＭＳ Ｐゴシック" pitchFamily="34" charset="-128"/>
                <a:cs typeface="ＭＳ Ｐゴシック" charset="0"/>
              </a:rPr>
              <a:t>Talep </a:t>
            </a:r>
            <a:r>
              <a:rPr lang="tr-TR" sz="1800" b="1" dirty="0">
                <a:solidFill>
                  <a:srgbClr val="000000"/>
                </a:solidFill>
                <a:latin typeface="Cambria" pitchFamily="18" charset="0"/>
                <a:ea typeface="ＭＳ Ｐゴシック" pitchFamily="34" charset="-128"/>
                <a:cs typeface="ＭＳ Ｐゴシック" charset="0"/>
              </a:rPr>
              <a:t>dilekçesi,</a:t>
            </a:r>
          </a:p>
          <a:p>
            <a:pPr marL="344487" lvl="1" indent="-469900" defTabSz="457200">
              <a:spcBef>
                <a:spcPts val="1200"/>
              </a:spcBef>
              <a:spcAft>
                <a:spcPts val="600"/>
              </a:spcAft>
              <a:buClr>
                <a:srgbClr val="0099FF"/>
              </a:buClr>
              <a:buSzPct val="100000"/>
              <a:buBlip>
                <a:blip r:embed="rId2"/>
              </a:buBlip>
              <a:defRPr/>
            </a:pPr>
            <a:r>
              <a:rPr lang="tr-TR" sz="1800" b="1" dirty="0" smtClean="0">
                <a:solidFill>
                  <a:srgbClr val="000000"/>
                </a:solidFill>
                <a:latin typeface="Cambria" pitchFamily="18" charset="0"/>
                <a:ea typeface="ＭＳ Ｐゴシック" pitchFamily="34" charset="-128"/>
                <a:cs typeface="ＭＳ Ｐゴシック" charset="0"/>
              </a:rPr>
              <a:t>İşveren taahhütnamesi(EK-20-EK-33),</a:t>
            </a:r>
            <a:endParaRPr lang="tr-TR" sz="1800" b="1" dirty="0">
              <a:solidFill>
                <a:srgbClr val="000000"/>
              </a:solidFill>
              <a:latin typeface="Cambria" pitchFamily="18" charset="0"/>
              <a:ea typeface="ＭＳ Ｐゴシック" pitchFamily="34" charset="-128"/>
              <a:cs typeface="ＭＳ Ｐゴシック" charset="0"/>
            </a:endParaRPr>
          </a:p>
          <a:p>
            <a:pPr marL="344487" lvl="1" indent="-469900" algn="just" defTabSz="457200">
              <a:spcBef>
                <a:spcPts val="1200"/>
              </a:spcBef>
              <a:spcAft>
                <a:spcPts val="600"/>
              </a:spcAft>
              <a:buClr>
                <a:srgbClr val="0099FF"/>
              </a:buClr>
              <a:buSzPct val="100000"/>
              <a:buBlip>
                <a:blip r:embed="rId2"/>
              </a:buBlip>
              <a:defRPr/>
            </a:pPr>
            <a:r>
              <a:rPr lang="tr-TR" sz="1800" b="1" dirty="0">
                <a:solidFill>
                  <a:srgbClr val="000000"/>
                </a:solidFill>
                <a:latin typeface="Cambria" pitchFamily="18" charset="0"/>
                <a:ea typeface="ＭＳ Ｐゴシック" pitchFamily="34" charset="-128"/>
                <a:cs typeface="ＭＳ Ｐゴシック" charset="0"/>
              </a:rPr>
              <a:t>Ön Talep Formu (EK-35),</a:t>
            </a:r>
          </a:p>
          <a:p>
            <a:pPr marL="344487" lvl="1" indent="-469900" algn="just" defTabSz="457200">
              <a:spcBef>
                <a:spcPts val="1200"/>
              </a:spcBef>
              <a:spcAft>
                <a:spcPts val="600"/>
              </a:spcAft>
              <a:buClr>
                <a:srgbClr val="0099FF"/>
              </a:buClr>
              <a:buSzPct val="100000"/>
              <a:buBlip>
                <a:blip r:embed="rId2"/>
              </a:buBlip>
              <a:defRPr/>
            </a:pPr>
            <a:r>
              <a:rPr lang="tr-TR" sz="1800" b="1" dirty="0">
                <a:solidFill>
                  <a:srgbClr val="000000"/>
                </a:solidFill>
                <a:latin typeface="Cambria" pitchFamily="18" charset="0"/>
                <a:ea typeface="ＭＳ Ｐゴシック" pitchFamily="34" charset="-128"/>
                <a:cs typeface="ＭＳ Ｐゴシック" charset="0"/>
              </a:rPr>
              <a:t>Son 3 aylık sigortalı hizmet listesi, (</a:t>
            </a:r>
            <a:r>
              <a:rPr lang="tr-TR" sz="1800" b="1" dirty="0">
                <a:solidFill>
                  <a:srgbClr val="FF0000"/>
                </a:solidFill>
                <a:latin typeface="Cambria" pitchFamily="18" charset="0"/>
                <a:ea typeface="ＭＳ Ｐゴシック" pitchFamily="34" charset="-128"/>
                <a:cs typeface="ＭＳ Ｐゴシック" charset="0"/>
              </a:rPr>
              <a:t>katılımcının işverenin çalışanı olup olmadığının kontrolü amacıyla istenir</a:t>
            </a:r>
            <a:r>
              <a:rPr lang="tr-TR" sz="1800" b="1" dirty="0">
                <a:solidFill>
                  <a:srgbClr val="000000"/>
                </a:solidFill>
                <a:latin typeface="Cambria" pitchFamily="18" charset="0"/>
                <a:ea typeface="ＭＳ Ｐゴシック" pitchFamily="34" charset="-128"/>
                <a:cs typeface="ＭＳ Ｐゴシック" charset="0"/>
              </a:rPr>
              <a:t>)</a:t>
            </a:r>
          </a:p>
          <a:p>
            <a:pPr marL="344487" lvl="1" indent="-469900" algn="just" defTabSz="457200">
              <a:spcBef>
                <a:spcPts val="1200"/>
              </a:spcBef>
              <a:spcAft>
                <a:spcPts val="600"/>
              </a:spcAft>
              <a:buClr>
                <a:srgbClr val="0099FF"/>
              </a:buClr>
              <a:buSzPct val="100000"/>
              <a:buBlip>
                <a:blip r:embed="rId2"/>
              </a:buBlip>
              <a:defRPr/>
            </a:pPr>
            <a:r>
              <a:rPr lang="tr-TR" sz="1800" b="1" dirty="0">
                <a:solidFill>
                  <a:srgbClr val="000000"/>
                </a:solidFill>
                <a:latin typeface="Cambria" pitchFamily="18" charset="0"/>
                <a:ea typeface="ＭＳ Ｐゴシック" pitchFamily="34" charset="-128"/>
                <a:cs typeface="ＭＳ Ｐゴシック" charset="0"/>
              </a:rPr>
              <a:t>İmza sirkülerinin aslı veya noter onaylı örneği</a:t>
            </a:r>
            <a:r>
              <a:rPr lang="tr-TR" sz="1800" b="1" dirty="0" smtClean="0">
                <a:solidFill>
                  <a:srgbClr val="000000"/>
                </a:solidFill>
                <a:latin typeface="Cambria" pitchFamily="18" charset="0"/>
                <a:ea typeface="ＭＳ Ｐゴシック" pitchFamily="34" charset="-128"/>
                <a:cs typeface="ＭＳ Ｐゴシック" charset="0"/>
              </a:rPr>
              <a:t>, (</a:t>
            </a:r>
            <a:r>
              <a:rPr lang="tr-TR" sz="1800" b="1" dirty="0">
                <a:solidFill>
                  <a:srgbClr val="FF0000"/>
                </a:solidFill>
                <a:latin typeface="Cambria" pitchFamily="18" charset="0"/>
                <a:ea typeface="ＭＳ Ｐゴシック" pitchFamily="34" charset="-128"/>
                <a:cs typeface="ＭＳ Ｐゴシック" charset="0"/>
              </a:rPr>
              <a:t>aslı görülmek suretiyle sureti alınabilir</a:t>
            </a:r>
            <a:r>
              <a:rPr lang="tr-TR" sz="1800" dirty="0">
                <a:solidFill>
                  <a:srgbClr val="000000"/>
                </a:solidFill>
                <a:latin typeface="Cambria" pitchFamily="18" charset="0"/>
                <a:ea typeface="ＭＳ Ｐゴシック" pitchFamily="34" charset="-128"/>
                <a:cs typeface="ＭＳ Ｐゴシック" charset="0"/>
              </a:rPr>
              <a:t>)</a:t>
            </a:r>
          </a:p>
          <a:p>
            <a:endParaRPr lang="tr-TR" dirty="0"/>
          </a:p>
        </p:txBody>
      </p:sp>
      <p:sp>
        <p:nvSpPr>
          <p:cNvPr id="3" name="İçerik Yer Tutucusu 2"/>
          <p:cNvSpPr>
            <a:spLocks noGrp="1"/>
          </p:cNvSpPr>
          <p:nvPr>
            <p:ph sz="half" idx="2"/>
          </p:nvPr>
        </p:nvSpPr>
        <p:spPr>
          <a:xfrm>
            <a:off x="5000628" y="1700808"/>
            <a:ext cx="3857652" cy="4166592"/>
          </a:xfrm>
        </p:spPr>
        <p:txBody>
          <a:bodyPr/>
          <a:lstStyle/>
          <a:p>
            <a:pPr marL="0" lvl="1" indent="0" algn="just" defTabSz="457200">
              <a:spcBef>
                <a:spcPts val="1200"/>
              </a:spcBef>
              <a:spcAft>
                <a:spcPts val="600"/>
              </a:spcAft>
              <a:buClr>
                <a:srgbClr val="0099FF"/>
              </a:buClr>
              <a:buSzPct val="100000"/>
              <a:buNone/>
              <a:defRPr/>
            </a:pPr>
            <a:r>
              <a:rPr lang="tr-TR" sz="1800" b="1" u="sng" dirty="0">
                <a:solidFill>
                  <a:srgbClr val="0070C0"/>
                </a:solidFill>
                <a:latin typeface="Cambria" pitchFamily="18" charset="0"/>
                <a:ea typeface="ＭＳ Ｐゴシック" pitchFamily="34" charset="-128"/>
                <a:cs typeface="ＭＳ Ｐゴシック" charset="0"/>
              </a:rPr>
              <a:t>İŞVERENİN TÜRÜNE GÖRE </a:t>
            </a:r>
            <a:r>
              <a:rPr lang="tr-TR" sz="1800" b="1" u="sng" dirty="0" smtClean="0">
                <a:solidFill>
                  <a:srgbClr val="0070C0"/>
                </a:solidFill>
                <a:latin typeface="Cambria" pitchFamily="18" charset="0"/>
                <a:ea typeface="ＭＳ Ｐゴシック" pitchFamily="34" charset="-128"/>
                <a:cs typeface="ＭＳ Ｐゴシック" charset="0"/>
              </a:rPr>
              <a:t>İSTENEBİLECEK BELGELER  </a:t>
            </a:r>
          </a:p>
          <a:p>
            <a:pPr marL="344487" lvl="1" indent="-469900" algn="just" defTabSz="457200">
              <a:spcBef>
                <a:spcPts val="1200"/>
              </a:spcBef>
              <a:spcAft>
                <a:spcPts val="600"/>
              </a:spcAft>
              <a:buClr>
                <a:srgbClr val="0099FF"/>
              </a:buClr>
              <a:buSzPct val="100000"/>
              <a:buBlip>
                <a:blip r:embed="rId2"/>
              </a:buBlip>
              <a:defRPr/>
            </a:pPr>
            <a:r>
              <a:rPr lang="tr-TR" sz="1800" b="1" dirty="0">
                <a:solidFill>
                  <a:srgbClr val="000000"/>
                </a:solidFill>
                <a:latin typeface="Cambria" pitchFamily="18" charset="0"/>
                <a:ea typeface="ＭＳ Ｐゴシック" pitchFamily="34" charset="-128"/>
                <a:cs typeface="ＭＳ Ｐゴシック" charset="0"/>
              </a:rPr>
              <a:t>T</a:t>
            </a:r>
            <a:r>
              <a:rPr lang="tr-TR" sz="1800" b="1" dirty="0" smtClean="0">
                <a:solidFill>
                  <a:srgbClr val="000000"/>
                </a:solidFill>
                <a:latin typeface="Cambria" pitchFamily="18" charset="0"/>
                <a:ea typeface="ＭＳ Ｐゴシック" pitchFamily="34" charset="-128"/>
                <a:cs typeface="ＭＳ Ｐゴシック" charset="0"/>
              </a:rPr>
              <a:t>icaret </a:t>
            </a:r>
            <a:r>
              <a:rPr lang="tr-TR" sz="1800" b="1" dirty="0">
                <a:solidFill>
                  <a:srgbClr val="000000"/>
                </a:solidFill>
                <a:latin typeface="Cambria" pitchFamily="18" charset="0"/>
                <a:ea typeface="ＭＳ Ｐゴシック" pitchFamily="34" charset="-128"/>
                <a:cs typeface="ＭＳ Ｐゴシック" charset="0"/>
              </a:rPr>
              <a:t>sicil gazetesi, </a:t>
            </a:r>
          </a:p>
          <a:p>
            <a:pPr marL="344487" lvl="1" indent="-469900" algn="just" defTabSz="457200">
              <a:spcBef>
                <a:spcPts val="1200"/>
              </a:spcBef>
              <a:spcAft>
                <a:spcPts val="600"/>
              </a:spcAft>
              <a:buClr>
                <a:srgbClr val="0099FF"/>
              </a:buClr>
              <a:buSzPct val="100000"/>
              <a:buBlip>
                <a:blip r:embed="rId2"/>
              </a:buBlip>
              <a:defRPr/>
            </a:pPr>
            <a:r>
              <a:rPr lang="tr-TR" sz="1800" b="1" dirty="0" smtClean="0">
                <a:solidFill>
                  <a:srgbClr val="000000"/>
                </a:solidFill>
                <a:latin typeface="Cambria" pitchFamily="18" charset="0"/>
                <a:ea typeface="ＭＳ Ｐゴシック" pitchFamily="34" charset="-128"/>
                <a:cs typeface="ＭＳ Ｐゴシック" charset="0"/>
              </a:rPr>
              <a:t>Vakıf </a:t>
            </a:r>
            <a:r>
              <a:rPr lang="tr-TR" sz="1800" b="1" dirty="0">
                <a:solidFill>
                  <a:srgbClr val="000000"/>
                </a:solidFill>
                <a:latin typeface="Cambria" pitchFamily="18" charset="0"/>
                <a:ea typeface="ＭＳ Ｐゴシック" pitchFamily="34" charset="-128"/>
                <a:cs typeface="ＭＳ Ｐゴシック" charset="0"/>
              </a:rPr>
              <a:t>senedi, </a:t>
            </a:r>
          </a:p>
          <a:p>
            <a:pPr marL="344487" lvl="1" indent="-469900" algn="just" defTabSz="457200">
              <a:spcBef>
                <a:spcPts val="1200"/>
              </a:spcBef>
              <a:spcAft>
                <a:spcPts val="600"/>
              </a:spcAft>
              <a:buClr>
                <a:srgbClr val="0099FF"/>
              </a:buClr>
              <a:buSzPct val="100000"/>
              <a:buBlip>
                <a:blip r:embed="rId2"/>
              </a:buBlip>
              <a:defRPr/>
            </a:pPr>
            <a:r>
              <a:rPr lang="tr-TR" sz="1800" b="1" dirty="0" smtClean="0">
                <a:solidFill>
                  <a:srgbClr val="000000"/>
                </a:solidFill>
                <a:latin typeface="Cambria" pitchFamily="18" charset="0"/>
                <a:ea typeface="ＭＳ Ｐゴシック" pitchFamily="34" charset="-128"/>
                <a:cs typeface="ＭＳ Ｐゴシック" charset="0"/>
              </a:rPr>
              <a:t>Dernek </a:t>
            </a:r>
            <a:r>
              <a:rPr lang="tr-TR" sz="1800" b="1" dirty="0">
                <a:solidFill>
                  <a:srgbClr val="000000"/>
                </a:solidFill>
                <a:latin typeface="Cambria" pitchFamily="18" charset="0"/>
                <a:ea typeface="ＭＳ Ｐゴシック" pitchFamily="34" charset="-128"/>
                <a:cs typeface="ＭＳ Ｐゴシック" charset="0"/>
              </a:rPr>
              <a:t>tüzüğü, </a:t>
            </a:r>
          </a:p>
          <a:p>
            <a:pPr marL="344487" lvl="1" indent="-469900" algn="just" defTabSz="457200">
              <a:spcBef>
                <a:spcPts val="1200"/>
              </a:spcBef>
              <a:spcAft>
                <a:spcPts val="600"/>
              </a:spcAft>
              <a:buClr>
                <a:srgbClr val="0099FF"/>
              </a:buClr>
              <a:buSzPct val="100000"/>
              <a:buBlip>
                <a:blip r:embed="rId2"/>
              </a:buBlip>
              <a:defRPr/>
            </a:pPr>
            <a:r>
              <a:rPr lang="tr-TR" sz="1800" b="1" dirty="0" smtClean="0">
                <a:solidFill>
                  <a:srgbClr val="000000"/>
                </a:solidFill>
                <a:latin typeface="Cambria" pitchFamily="18" charset="0"/>
                <a:ea typeface="ＭＳ Ｐゴシック" pitchFamily="34" charset="-128"/>
                <a:cs typeface="ＭＳ Ｐゴシック" charset="0"/>
              </a:rPr>
              <a:t>Birlik </a:t>
            </a:r>
            <a:r>
              <a:rPr lang="tr-TR" sz="1800" b="1" dirty="0">
                <a:solidFill>
                  <a:srgbClr val="000000"/>
                </a:solidFill>
                <a:latin typeface="Cambria" pitchFamily="18" charset="0"/>
                <a:ea typeface="ＭＳ Ｐゴシック" pitchFamily="34" charset="-128"/>
                <a:cs typeface="ＭＳ Ｐゴシック" charset="0"/>
              </a:rPr>
              <a:t>veya oda kaydı belgesi, </a:t>
            </a:r>
          </a:p>
          <a:p>
            <a:pPr marL="0" lvl="1" indent="0" algn="just" defTabSz="457200">
              <a:spcBef>
                <a:spcPts val="1200"/>
              </a:spcBef>
              <a:spcAft>
                <a:spcPts val="600"/>
              </a:spcAft>
              <a:buClr>
                <a:srgbClr val="0099FF"/>
              </a:buClr>
              <a:buSzPct val="100000"/>
              <a:buNone/>
              <a:defRPr/>
            </a:pPr>
            <a:endParaRPr lang="tr-TR" sz="1800" b="1" u="sng" dirty="0">
              <a:solidFill>
                <a:srgbClr val="0070C0"/>
              </a:solidFill>
              <a:latin typeface="Cambria" pitchFamily="18" charset="0"/>
              <a:ea typeface="ＭＳ Ｐゴシック" pitchFamily="34" charset="-128"/>
              <a:cs typeface="ＭＳ Ｐゴシック" charset="0"/>
            </a:endParaRPr>
          </a:p>
        </p:txBody>
      </p:sp>
      <p:sp>
        <p:nvSpPr>
          <p:cNvPr id="4" name="Başlık 3"/>
          <p:cNvSpPr>
            <a:spLocks noGrp="1"/>
          </p:cNvSpPr>
          <p:nvPr>
            <p:ph type="title"/>
          </p:nvPr>
        </p:nvSpPr>
        <p:spPr>
          <a:xfrm>
            <a:off x="5004048" y="620688"/>
            <a:ext cx="3888929" cy="504056"/>
          </a:xfrm>
        </p:spPr>
        <p:txBody>
          <a:bodyPr/>
          <a:lstStyle/>
          <a:p>
            <a:pPr>
              <a:spcBef>
                <a:spcPct val="20000"/>
              </a:spcBef>
              <a:buClr>
                <a:srgbClr val="000066"/>
              </a:buClr>
            </a:pPr>
            <a:r>
              <a:rPr lang="tr-TR" kern="1200" dirty="0">
                <a:solidFill>
                  <a:srgbClr val="FF0000"/>
                </a:solidFill>
                <a:effectLst/>
                <a:latin typeface="+mn-lt"/>
              </a:rPr>
              <a:t>İSTENECEK BELGELER</a:t>
            </a:r>
          </a:p>
        </p:txBody>
      </p:sp>
      <p:sp>
        <p:nvSpPr>
          <p:cNvPr id="5" name="Slayt Numarası Yer Tutucusu 4"/>
          <p:cNvSpPr>
            <a:spLocks noGrp="1"/>
          </p:cNvSpPr>
          <p:nvPr>
            <p:ph type="sldNum" sz="quarter" idx="10"/>
          </p:nvPr>
        </p:nvSpPr>
        <p:spPr/>
        <p:txBody>
          <a:bodyPr/>
          <a:lstStyle/>
          <a:p>
            <a:pPr>
              <a:defRPr/>
            </a:pPr>
            <a:fld id="{6D59E30B-6B0A-4829-AA7C-00070ECE40A6}" type="slidenum">
              <a:rPr lang="es-ES" smtClean="0"/>
              <a:pPr>
                <a:defRPr/>
              </a:pPr>
              <a:t>25</a:t>
            </a:fld>
            <a:endParaRPr lang="es-ES"/>
          </a:p>
        </p:txBody>
      </p:sp>
    </p:spTree>
    <p:extLst>
      <p:ext uri="{BB962C8B-B14F-4D97-AF65-F5344CB8AC3E}">
        <p14:creationId xmlns:p14="http://schemas.microsoft.com/office/powerpoint/2010/main" val="3086459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99992" y="764704"/>
            <a:ext cx="4176960" cy="626194"/>
          </a:xfrm>
        </p:spPr>
        <p:txBody>
          <a:bodyPr/>
          <a:lstStyle/>
          <a:p>
            <a:r>
              <a:rPr lang="tr-TR" dirty="0" smtClean="0">
                <a:solidFill>
                  <a:srgbClr val="FF0000"/>
                </a:solidFill>
                <a:effectLst/>
              </a:rPr>
              <a:t>İŞVEREN TAAHHÜTNAMELERİ</a:t>
            </a:r>
            <a:endParaRPr lang="tr-TR" dirty="0">
              <a:effectLst/>
            </a:endParaRPr>
          </a:p>
        </p:txBody>
      </p:sp>
      <p:sp>
        <p:nvSpPr>
          <p:cNvPr id="3" name="İçerik Yer Tutucusu 2"/>
          <p:cNvSpPr>
            <a:spLocks noGrp="1"/>
          </p:cNvSpPr>
          <p:nvPr>
            <p:ph idx="1"/>
          </p:nvPr>
        </p:nvSpPr>
        <p:spPr>
          <a:xfrm>
            <a:off x="533400" y="1700808"/>
            <a:ext cx="7772400" cy="4728588"/>
          </a:xfrm>
        </p:spPr>
        <p:txBody>
          <a:bodyPr/>
          <a:lstStyle/>
          <a:p>
            <a:pPr marL="0" lvl="1" indent="0" algn="just" defTabSz="457200">
              <a:spcBef>
                <a:spcPts val="1200"/>
              </a:spcBef>
              <a:spcAft>
                <a:spcPts val="600"/>
              </a:spcAft>
              <a:buClr>
                <a:srgbClr val="0099FF"/>
              </a:buClr>
              <a:buSzPct val="100000"/>
              <a:buNone/>
              <a:defRPr/>
            </a:pPr>
            <a:r>
              <a:rPr lang="tr-TR" sz="2000" b="1" dirty="0" smtClean="0">
                <a:solidFill>
                  <a:srgbClr val="0070C0"/>
                </a:solidFill>
                <a:latin typeface="Cambria" pitchFamily="18" charset="0"/>
                <a:ea typeface="ＭＳ Ｐゴシック" pitchFamily="34" charset="-128"/>
                <a:cs typeface="ＭＳ Ｐゴシック" charset="0"/>
              </a:rPr>
              <a:t>BAŞVURU YAPILAN TARİHTEKİ VEYA PROGRAMIN BAŞLADIĞI TARİHTEKİ ÇALIŞAN SAYISI EN ERKEN GELECEK AY TESPİT EDİLEBİLDİĞİ İÇİN:</a:t>
            </a:r>
          </a:p>
          <a:p>
            <a:pPr marL="344487" lvl="1" indent="-469900" algn="just" defTabSz="457200">
              <a:spcBef>
                <a:spcPts val="1200"/>
              </a:spcBef>
              <a:spcAft>
                <a:spcPts val="600"/>
              </a:spcAft>
              <a:buClr>
                <a:srgbClr val="0099FF"/>
              </a:buClr>
              <a:buSzPct val="100000"/>
              <a:buBlip>
                <a:blip r:embed="rId2"/>
              </a:buBlip>
              <a:defRPr/>
            </a:pPr>
            <a:r>
              <a:rPr lang="tr-TR" sz="2000" b="1" dirty="0" smtClean="0">
                <a:solidFill>
                  <a:srgbClr val="000000"/>
                </a:solidFill>
                <a:latin typeface="Cambria" pitchFamily="18" charset="0"/>
                <a:ea typeface="ＭＳ Ｐゴシック" pitchFamily="34" charset="-128"/>
                <a:cs typeface="ＭＳ Ｐゴシック" charset="0"/>
              </a:rPr>
              <a:t>İzleyen </a:t>
            </a:r>
            <a:r>
              <a:rPr lang="tr-TR" sz="2000" b="1" dirty="0">
                <a:solidFill>
                  <a:srgbClr val="000000"/>
                </a:solidFill>
                <a:latin typeface="Cambria" pitchFamily="18" charset="0"/>
                <a:ea typeface="ＭＳ Ｐゴシック" pitchFamily="34" charset="-128"/>
                <a:cs typeface="ＭＳ Ｐゴシック" charset="0"/>
              </a:rPr>
              <a:t>ayda ilgili belgeleri vermek üzere </a:t>
            </a:r>
            <a:r>
              <a:rPr lang="tr-TR" sz="2000" b="1" dirty="0" smtClean="0">
                <a:solidFill>
                  <a:srgbClr val="000000"/>
                </a:solidFill>
                <a:latin typeface="Cambria" pitchFamily="18" charset="0"/>
                <a:ea typeface="ＭＳ Ｐゴシック" pitchFamily="34" charset="-128"/>
                <a:cs typeface="ＭＳ Ｐゴシック" charset="0"/>
              </a:rPr>
              <a:t>başvuru yapılan </a:t>
            </a:r>
            <a:r>
              <a:rPr lang="tr-TR" sz="2000" b="1" dirty="0">
                <a:solidFill>
                  <a:srgbClr val="000000"/>
                </a:solidFill>
                <a:latin typeface="Cambria" pitchFamily="18" charset="0"/>
                <a:ea typeface="ＭＳ Ｐゴシック" pitchFamily="34" charset="-128"/>
                <a:cs typeface="ＭＳ Ｐゴシック" charset="0"/>
              </a:rPr>
              <a:t>tarihe ait sigortalı çalışan sayısına ilişkin </a:t>
            </a:r>
            <a:r>
              <a:rPr lang="tr-TR" sz="2000" b="1" dirty="0">
                <a:solidFill>
                  <a:srgbClr val="FF0000"/>
                </a:solidFill>
                <a:latin typeface="Cambria" pitchFamily="18" charset="0"/>
                <a:ea typeface="ＭＳ Ｐゴシック" pitchFamily="34" charset="-128"/>
                <a:cs typeface="ＭＳ Ｐゴシック" charset="0"/>
              </a:rPr>
              <a:t>İşveren Taahhütnamesi (EK-20) </a:t>
            </a:r>
            <a:r>
              <a:rPr lang="tr-TR" sz="2000" b="1" dirty="0">
                <a:solidFill>
                  <a:srgbClr val="000000"/>
                </a:solidFill>
                <a:latin typeface="Cambria" pitchFamily="18" charset="0"/>
                <a:ea typeface="ＭＳ Ｐゴシック" pitchFamily="34" charset="-128"/>
                <a:cs typeface="ＭＳ Ｐゴシック" charset="0"/>
              </a:rPr>
              <a:t>işverenden </a:t>
            </a:r>
            <a:r>
              <a:rPr lang="tr-TR" sz="2000" b="1" dirty="0" smtClean="0">
                <a:solidFill>
                  <a:srgbClr val="000000"/>
                </a:solidFill>
                <a:latin typeface="Cambria" pitchFamily="18" charset="0"/>
                <a:ea typeface="ＭＳ Ｐゴシック" pitchFamily="34" charset="-128"/>
                <a:cs typeface="ＭＳ Ｐゴシック" charset="0"/>
              </a:rPr>
              <a:t>alınır.</a:t>
            </a:r>
          </a:p>
          <a:p>
            <a:pPr marL="344487" lvl="1" indent="-469900" algn="just" defTabSz="457200">
              <a:spcBef>
                <a:spcPts val="1200"/>
              </a:spcBef>
              <a:spcAft>
                <a:spcPts val="600"/>
              </a:spcAft>
              <a:buClr>
                <a:srgbClr val="0099FF"/>
              </a:buClr>
              <a:buSzPct val="100000"/>
              <a:buBlip>
                <a:blip r:embed="rId2"/>
              </a:buBlip>
              <a:defRPr/>
            </a:pPr>
            <a:r>
              <a:rPr lang="tr-TR" sz="2000" b="1" dirty="0">
                <a:solidFill>
                  <a:srgbClr val="000000"/>
                </a:solidFill>
                <a:latin typeface="Cambria" pitchFamily="18" charset="0"/>
                <a:ea typeface="ＭＳ Ｐゴシック" pitchFamily="34" charset="-128"/>
                <a:cs typeface="ＭＳ Ｐゴシック" charset="0"/>
              </a:rPr>
              <a:t>P</a:t>
            </a:r>
            <a:r>
              <a:rPr lang="tr-TR" sz="2000" b="1" dirty="0" smtClean="0">
                <a:solidFill>
                  <a:srgbClr val="000000"/>
                </a:solidFill>
                <a:latin typeface="Cambria" pitchFamily="18" charset="0"/>
                <a:ea typeface="ＭＳ Ｐゴシック" pitchFamily="34" charset="-128"/>
                <a:cs typeface="ＭＳ Ｐゴシック" charset="0"/>
              </a:rPr>
              <a:t>rogram </a:t>
            </a:r>
            <a:r>
              <a:rPr lang="tr-TR" sz="2000" b="1" dirty="0">
                <a:solidFill>
                  <a:srgbClr val="000000"/>
                </a:solidFill>
                <a:latin typeface="Cambria" pitchFamily="18" charset="0"/>
                <a:ea typeface="ＭＳ Ｐゴシック" pitchFamily="34" charset="-128"/>
                <a:cs typeface="ＭＳ Ｐゴシック" charset="0"/>
              </a:rPr>
              <a:t>için yapılan başvuru ile program başlangıcının aynı tarihte olmaması halinde </a:t>
            </a:r>
            <a:r>
              <a:rPr lang="tr-TR" sz="2000" b="1" dirty="0" smtClean="0">
                <a:solidFill>
                  <a:srgbClr val="000000"/>
                </a:solidFill>
                <a:latin typeface="Cambria" pitchFamily="18" charset="0"/>
                <a:ea typeface="ＭＳ Ｐゴシック" pitchFamily="34" charset="-128"/>
                <a:cs typeface="ＭＳ Ｐゴシック" charset="0"/>
              </a:rPr>
              <a:t>işverenden </a:t>
            </a:r>
            <a:r>
              <a:rPr lang="tr-TR" sz="2000" b="1" dirty="0">
                <a:solidFill>
                  <a:srgbClr val="000000"/>
                </a:solidFill>
                <a:latin typeface="Cambria" pitchFamily="18" charset="0"/>
                <a:ea typeface="ＭＳ Ｐゴシック" pitchFamily="34" charset="-128"/>
                <a:cs typeface="ＭＳ Ｐゴシック" charset="0"/>
              </a:rPr>
              <a:t>programın başladığı tarihe ilişkin fiili çalışan sayısını gösteren </a:t>
            </a:r>
            <a:r>
              <a:rPr lang="tr-TR" sz="2000" b="1" dirty="0">
                <a:solidFill>
                  <a:srgbClr val="FF0000"/>
                </a:solidFill>
                <a:latin typeface="Cambria" pitchFamily="18" charset="0"/>
                <a:ea typeface="ＭＳ Ｐゴシック" pitchFamily="34" charset="-128"/>
                <a:cs typeface="ＭＳ Ｐゴシック" charset="0"/>
              </a:rPr>
              <a:t>yeni bir taahhütname (EK-33)</a:t>
            </a:r>
            <a:r>
              <a:rPr lang="tr-TR" sz="2000" b="1" dirty="0">
                <a:solidFill>
                  <a:srgbClr val="000000"/>
                </a:solidFill>
                <a:latin typeface="Cambria" pitchFamily="18" charset="0"/>
                <a:ea typeface="ＭＳ Ｐゴシック" pitchFamily="34" charset="-128"/>
                <a:cs typeface="ＭＳ Ｐゴシック" charset="0"/>
              </a:rPr>
              <a:t> </a:t>
            </a:r>
            <a:r>
              <a:rPr lang="tr-TR" sz="2000" b="1" dirty="0" smtClean="0">
                <a:solidFill>
                  <a:srgbClr val="000000"/>
                </a:solidFill>
                <a:latin typeface="Cambria" pitchFamily="18" charset="0"/>
                <a:ea typeface="ＭＳ Ｐゴシック" pitchFamily="34" charset="-128"/>
                <a:cs typeface="ＭＳ Ｐゴシック" charset="0"/>
              </a:rPr>
              <a:t>alınır.</a:t>
            </a:r>
          </a:p>
          <a:p>
            <a:pPr marL="344487" lvl="1" indent="-469900" algn="just" defTabSz="457200">
              <a:spcBef>
                <a:spcPts val="1200"/>
              </a:spcBef>
              <a:spcAft>
                <a:spcPts val="600"/>
              </a:spcAft>
              <a:buClr>
                <a:srgbClr val="0099FF"/>
              </a:buClr>
              <a:buSzPct val="100000"/>
              <a:buBlip>
                <a:blip r:embed="rId2"/>
              </a:buBlip>
              <a:defRPr/>
            </a:pPr>
            <a:r>
              <a:rPr lang="tr-TR" sz="2000" b="1" dirty="0" smtClean="0">
                <a:solidFill>
                  <a:srgbClr val="000000"/>
                </a:solidFill>
                <a:latin typeface="Cambria" pitchFamily="18" charset="0"/>
                <a:ea typeface="ＭＳ Ｐゴシック" pitchFamily="34" charset="-128"/>
                <a:cs typeface="ＭＳ Ｐゴシック" charset="0"/>
              </a:rPr>
              <a:t>Program</a:t>
            </a:r>
            <a:r>
              <a:rPr lang="tr-TR" sz="2000" b="1" dirty="0">
                <a:solidFill>
                  <a:srgbClr val="000000"/>
                </a:solidFill>
                <a:latin typeface="Cambria" pitchFamily="18" charset="0"/>
                <a:ea typeface="ＭＳ Ｐゴシック" pitchFamily="34" charset="-128"/>
                <a:cs typeface="ＭＳ Ｐゴシック" charset="0"/>
              </a:rPr>
              <a:t>, bu </a:t>
            </a:r>
            <a:r>
              <a:rPr lang="tr-TR" sz="2000" b="1" dirty="0" smtClean="0">
                <a:solidFill>
                  <a:srgbClr val="000000"/>
                </a:solidFill>
                <a:latin typeface="Cambria" pitchFamily="18" charset="0"/>
                <a:ea typeface="ＭＳ Ｐゴシック" pitchFamily="34" charset="-128"/>
                <a:cs typeface="ＭＳ Ｐゴシック" charset="0"/>
              </a:rPr>
              <a:t>taahhütnamede </a:t>
            </a:r>
            <a:r>
              <a:rPr lang="tr-TR" sz="2000" b="1" dirty="0" smtClean="0">
                <a:solidFill>
                  <a:srgbClr val="FF0000"/>
                </a:solidFill>
                <a:latin typeface="Cambria" pitchFamily="18" charset="0"/>
                <a:ea typeface="ＭＳ Ｐゴシック" pitchFamily="34" charset="-128"/>
                <a:cs typeface="ＭＳ Ｐゴシック" charset="0"/>
              </a:rPr>
              <a:t>(EK-33) </a:t>
            </a:r>
            <a:r>
              <a:rPr lang="tr-TR" sz="2000" b="1" dirty="0">
                <a:solidFill>
                  <a:srgbClr val="000000"/>
                </a:solidFill>
                <a:latin typeface="Cambria" pitchFamily="18" charset="0"/>
                <a:ea typeface="ＭＳ Ｐゴシック" pitchFamily="34" charset="-128"/>
                <a:cs typeface="ＭＳ Ｐゴシック" charset="0"/>
              </a:rPr>
              <a:t>belirtilen fiili çalışan sayısına göre kontenjan oluşturulmak suretiyle </a:t>
            </a:r>
            <a:r>
              <a:rPr lang="tr-TR" sz="2000" b="1" dirty="0" smtClean="0">
                <a:solidFill>
                  <a:srgbClr val="000000"/>
                </a:solidFill>
                <a:latin typeface="Cambria" pitchFamily="18" charset="0"/>
                <a:ea typeface="ＭＳ Ｐゴシック" pitchFamily="34" charset="-128"/>
                <a:cs typeface="ＭＳ Ｐゴシック" charset="0"/>
              </a:rPr>
              <a:t>başlatılır.</a:t>
            </a:r>
            <a:endParaRPr lang="tr-TR" sz="2000" b="1" dirty="0">
              <a:solidFill>
                <a:srgbClr val="000000"/>
              </a:solidFill>
              <a:latin typeface="Cambria" pitchFamily="18" charset="0"/>
              <a:ea typeface="ＭＳ Ｐゴシック" pitchFamily="34" charset="-128"/>
              <a:cs typeface="ＭＳ Ｐゴシック" charset="0"/>
            </a:endParaRPr>
          </a:p>
          <a:p>
            <a:pPr marL="344487" lvl="1" indent="-469900" algn="just" defTabSz="457200">
              <a:spcBef>
                <a:spcPts val="1200"/>
              </a:spcBef>
              <a:spcAft>
                <a:spcPts val="600"/>
              </a:spcAft>
              <a:buClr>
                <a:srgbClr val="0099FF"/>
              </a:buClr>
              <a:buSzPct val="100000"/>
              <a:buBlip>
                <a:blip r:embed="rId2"/>
              </a:buBlip>
              <a:defRPr/>
            </a:pPr>
            <a:endParaRPr lang="tr-TR" sz="2000" dirty="0">
              <a:solidFill>
                <a:srgbClr val="000000"/>
              </a:solidFill>
              <a:latin typeface="Cambria" pitchFamily="18" charset="0"/>
              <a:ea typeface="ＭＳ Ｐゴシック" pitchFamily="34" charset="-128"/>
              <a:cs typeface="ＭＳ Ｐゴシック" charset="0"/>
            </a:endParaRPr>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26</a:t>
            </a:fld>
            <a:endParaRPr lang="es-ES"/>
          </a:p>
        </p:txBody>
      </p:sp>
    </p:spTree>
    <p:extLst>
      <p:ext uri="{BB962C8B-B14F-4D97-AF65-F5344CB8AC3E}">
        <p14:creationId xmlns:p14="http://schemas.microsoft.com/office/powerpoint/2010/main" val="1827873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27</a:t>
            </a:fld>
            <a:endParaRPr lang="es-ES"/>
          </a:p>
        </p:txBody>
      </p:sp>
      <p:sp>
        <p:nvSpPr>
          <p:cNvPr id="6" name="İçerik Yer Tutucusu 2"/>
          <p:cNvSpPr txBox="1">
            <a:spLocks/>
          </p:cNvSpPr>
          <p:nvPr/>
        </p:nvSpPr>
        <p:spPr bwMode="auto">
          <a:xfrm>
            <a:off x="4572000" y="552576"/>
            <a:ext cx="4569726" cy="394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ctr">
              <a:buFontTx/>
              <a:buNone/>
            </a:pPr>
            <a:r>
              <a:rPr lang="tr-TR" sz="2400" b="1" kern="0" dirty="0" smtClean="0">
                <a:solidFill>
                  <a:srgbClr val="FF0000"/>
                </a:solidFill>
              </a:rPr>
              <a:t>    İşbaşı Eğitim Programı</a:t>
            </a:r>
          </a:p>
          <a:p>
            <a:pPr marL="0" indent="0" algn="ctr">
              <a:buFontTx/>
              <a:buNone/>
            </a:pPr>
            <a:endParaRPr lang="tr-TR" sz="2400" b="1" kern="0" dirty="0">
              <a:solidFill>
                <a:srgbClr val="FF0000"/>
              </a:solidFill>
            </a:endParaRPr>
          </a:p>
        </p:txBody>
      </p:sp>
      <p:sp>
        <p:nvSpPr>
          <p:cNvPr id="5" name="Dikdörtgen 4"/>
          <p:cNvSpPr/>
          <p:nvPr/>
        </p:nvSpPr>
        <p:spPr>
          <a:xfrm>
            <a:off x="1619672" y="1412776"/>
            <a:ext cx="3403496" cy="369332"/>
          </a:xfrm>
          <a:prstGeom prst="rect">
            <a:avLst/>
          </a:prstGeom>
        </p:spPr>
        <p:txBody>
          <a:bodyPr wrap="none">
            <a:spAutoFit/>
          </a:bodyPr>
          <a:lstStyle/>
          <a:p>
            <a:r>
              <a:rPr lang="tr-TR" b="1" i="1" u="sng" dirty="0"/>
              <a:t>PROGRAMIN UYGULANMASI</a:t>
            </a:r>
          </a:p>
        </p:txBody>
      </p:sp>
      <p:grpSp>
        <p:nvGrpSpPr>
          <p:cNvPr id="2" name="Group 4"/>
          <p:cNvGrpSpPr>
            <a:grpSpLocks noChangeAspect="1"/>
          </p:cNvGrpSpPr>
          <p:nvPr/>
        </p:nvGrpSpPr>
        <p:grpSpPr bwMode="auto">
          <a:xfrm>
            <a:off x="298450" y="1987550"/>
            <a:ext cx="7908926" cy="4189413"/>
            <a:chOff x="188" y="1252"/>
            <a:chExt cx="4982" cy="2639"/>
          </a:xfrm>
        </p:grpSpPr>
        <p:sp>
          <p:nvSpPr>
            <p:cNvPr id="3" name="AutoShape 3"/>
            <p:cNvSpPr>
              <a:spLocks noChangeAspect="1" noChangeArrowheads="1" noTextEdit="1"/>
            </p:cNvSpPr>
            <p:nvPr/>
          </p:nvSpPr>
          <p:spPr bwMode="auto">
            <a:xfrm>
              <a:off x="188" y="1252"/>
              <a:ext cx="4967" cy="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7" name="Rectangle 5"/>
            <p:cNvSpPr>
              <a:spLocks noChangeArrowheads="1"/>
            </p:cNvSpPr>
            <p:nvPr/>
          </p:nvSpPr>
          <p:spPr bwMode="auto">
            <a:xfrm>
              <a:off x="1210" y="1252"/>
              <a:ext cx="601" cy="15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 name="Rectangle 6"/>
            <p:cNvSpPr>
              <a:spLocks noChangeArrowheads="1"/>
            </p:cNvSpPr>
            <p:nvPr/>
          </p:nvSpPr>
          <p:spPr bwMode="auto">
            <a:xfrm>
              <a:off x="188" y="1261"/>
              <a:ext cx="12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243" y="1252"/>
              <a:ext cx="103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BAŞVURU TARİHİ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1210" y="1252"/>
              <a:ext cx="13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1277" y="1252"/>
              <a:ext cx="13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6</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0"/>
            <p:cNvSpPr>
              <a:spLocks noChangeArrowheads="1"/>
            </p:cNvSpPr>
            <p:nvPr/>
          </p:nvSpPr>
          <p:spPr bwMode="auto">
            <a:xfrm>
              <a:off x="1344" y="1252"/>
              <a:ext cx="17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.0</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1445" y="1252"/>
              <a:ext cx="13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7</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2"/>
            <p:cNvSpPr>
              <a:spLocks noChangeArrowheads="1"/>
            </p:cNvSpPr>
            <p:nvPr/>
          </p:nvSpPr>
          <p:spPr bwMode="auto">
            <a:xfrm>
              <a:off x="1511" y="1252"/>
              <a:ext cx="37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.2014</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3"/>
            <p:cNvSpPr>
              <a:spLocks noChangeArrowheads="1"/>
            </p:cNvSpPr>
            <p:nvPr/>
          </p:nvSpPr>
          <p:spPr bwMode="auto">
            <a:xfrm>
              <a:off x="1811" y="1252"/>
              <a:ext cx="10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4"/>
            <p:cNvSpPr>
              <a:spLocks noChangeArrowheads="1"/>
            </p:cNvSpPr>
            <p:nvPr/>
          </p:nvSpPr>
          <p:spPr bwMode="auto">
            <a:xfrm>
              <a:off x="243" y="1387"/>
              <a:ext cx="1568"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7" name="Rectangle 15"/>
            <p:cNvSpPr>
              <a:spLocks noChangeArrowheads="1"/>
            </p:cNvSpPr>
            <p:nvPr/>
          </p:nvSpPr>
          <p:spPr bwMode="auto">
            <a:xfrm>
              <a:off x="885" y="1538"/>
              <a:ext cx="67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Calibri" pitchFamily="34" charset="0"/>
                  <a:cs typeface="Arial" pitchFamily="34" charset="0"/>
                </a:rPr>
                <a:t>(Md: 50/3)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6"/>
            <p:cNvSpPr>
              <a:spLocks noChangeArrowheads="1"/>
            </p:cNvSpPr>
            <p:nvPr/>
          </p:nvSpPr>
          <p:spPr bwMode="auto">
            <a:xfrm>
              <a:off x="1491" y="1538"/>
              <a:ext cx="93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libri" pitchFamily="34" charset="0"/>
                  <a:cs typeface="Arial" pitchFamily="34" charset="0"/>
                </a:rPr>
                <a:t>TAAHHÜTNAME</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7"/>
            <p:cNvSpPr>
              <a:spLocks noChangeArrowheads="1"/>
            </p:cNvSpPr>
            <p:nvPr/>
          </p:nvSpPr>
          <p:spPr bwMode="auto">
            <a:xfrm>
              <a:off x="2355" y="1538"/>
              <a:ext cx="9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8"/>
            <p:cNvSpPr>
              <a:spLocks noChangeArrowheads="1"/>
            </p:cNvSpPr>
            <p:nvPr/>
          </p:nvSpPr>
          <p:spPr bwMode="auto">
            <a:xfrm>
              <a:off x="2385" y="1538"/>
              <a:ext cx="13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libri" pitchFamily="34" charset="0"/>
                  <a:cs typeface="Arial" pitchFamily="34" charset="0"/>
                </a:rPr>
                <a:t>&gt;&gt;&gt;&gt;&gt;&gt;&gt; ÇALIŞAN SAYISI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9"/>
            <p:cNvSpPr>
              <a:spLocks noChangeArrowheads="1"/>
            </p:cNvSpPr>
            <p:nvPr/>
          </p:nvSpPr>
          <p:spPr bwMode="auto">
            <a:xfrm>
              <a:off x="3710" y="1538"/>
              <a:ext cx="13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Calibri" pitchFamily="34" charset="0"/>
                  <a:cs typeface="Arial" pitchFamily="34" charset="0"/>
                </a:rPr>
                <a:t>4</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0"/>
            <p:cNvSpPr>
              <a:spLocks noChangeArrowheads="1"/>
            </p:cNvSpPr>
            <p:nvPr/>
          </p:nvSpPr>
          <p:spPr bwMode="auto">
            <a:xfrm>
              <a:off x="3777" y="1538"/>
              <a:ext cx="13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Calibri" pitchFamily="34" charset="0"/>
                  <a:cs typeface="Arial" pitchFamily="34" charset="0"/>
                </a:rPr>
                <a:t>3</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1"/>
            <p:cNvSpPr>
              <a:spLocks noChangeArrowheads="1"/>
            </p:cNvSpPr>
            <p:nvPr/>
          </p:nvSpPr>
          <p:spPr bwMode="auto">
            <a:xfrm>
              <a:off x="3844" y="1538"/>
              <a:ext cx="9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2"/>
            <p:cNvSpPr>
              <a:spLocks noChangeArrowheads="1"/>
            </p:cNvSpPr>
            <p:nvPr/>
          </p:nvSpPr>
          <p:spPr bwMode="auto">
            <a:xfrm>
              <a:off x="3874" y="1538"/>
              <a:ext cx="50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libri" pitchFamily="34" charset="0"/>
                  <a:cs typeface="Arial" pitchFamily="34" charset="0"/>
                </a:rPr>
                <a:t>(BEYAN)</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3"/>
            <p:cNvSpPr>
              <a:spLocks noChangeArrowheads="1"/>
            </p:cNvSpPr>
            <p:nvPr/>
          </p:nvSpPr>
          <p:spPr bwMode="auto">
            <a:xfrm>
              <a:off x="4312" y="1538"/>
              <a:ext cx="9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4"/>
            <p:cNvSpPr>
              <a:spLocks noChangeArrowheads="1"/>
            </p:cNvSpPr>
            <p:nvPr/>
          </p:nvSpPr>
          <p:spPr bwMode="auto">
            <a:xfrm>
              <a:off x="188" y="1824"/>
              <a:ext cx="10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5"/>
            <p:cNvSpPr>
              <a:spLocks noChangeArrowheads="1"/>
            </p:cNvSpPr>
            <p:nvPr/>
          </p:nvSpPr>
          <p:spPr bwMode="auto">
            <a:xfrm>
              <a:off x="188" y="2110"/>
              <a:ext cx="82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6"/>
            <p:cNvSpPr>
              <a:spLocks noChangeArrowheads="1"/>
            </p:cNvSpPr>
            <p:nvPr/>
          </p:nvSpPr>
          <p:spPr bwMode="auto">
            <a:xfrm>
              <a:off x="930" y="2110"/>
              <a:ext cx="301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0000"/>
                  </a:solidFill>
                  <a:effectLst/>
                  <a:latin typeface="Calibri" pitchFamily="34" charset="0"/>
                  <a:cs typeface="Arial" pitchFamily="34" charset="0"/>
                </a:rPr>
                <a:t>İL MÜDÜRLÜĞÜ/HİZMET MERKEZİ DEĞERLENDİRMESİ</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7"/>
            <p:cNvSpPr>
              <a:spLocks noChangeArrowheads="1"/>
            </p:cNvSpPr>
            <p:nvPr/>
          </p:nvSpPr>
          <p:spPr bwMode="auto">
            <a:xfrm>
              <a:off x="3866" y="2110"/>
              <a:ext cx="10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8"/>
            <p:cNvSpPr>
              <a:spLocks noChangeArrowheads="1"/>
            </p:cNvSpPr>
            <p:nvPr/>
          </p:nvSpPr>
          <p:spPr bwMode="auto">
            <a:xfrm>
              <a:off x="930" y="2245"/>
              <a:ext cx="293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31" name="Rectangle 29"/>
            <p:cNvSpPr>
              <a:spLocks noChangeArrowheads="1"/>
            </p:cNvSpPr>
            <p:nvPr/>
          </p:nvSpPr>
          <p:spPr bwMode="auto">
            <a:xfrm>
              <a:off x="188" y="2394"/>
              <a:ext cx="9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0"/>
            <p:cNvSpPr>
              <a:spLocks noChangeArrowheads="1"/>
            </p:cNvSpPr>
            <p:nvPr/>
          </p:nvSpPr>
          <p:spPr bwMode="auto">
            <a:xfrm>
              <a:off x="2204" y="2394"/>
              <a:ext cx="9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1"/>
            <p:cNvSpPr>
              <a:spLocks noChangeArrowheads="1"/>
            </p:cNvSpPr>
            <p:nvPr/>
          </p:nvSpPr>
          <p:spPr bwMode="auto">
            <a:xfrm>
              <a:off x="2785" y="2680"/>
              <a:ext cx="601" cy="15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34" name="Rectangle 32"/>
            <p:cNvSpPr>
              <a:spLocks noChangeArrowheads="1"/>
            </p:cNvSpPr>
            <p:nvPr/>
          </p:nvSpPr>
          <p:spPr bwMode="auto">
            <a:xfrm>
              <a:off x="188" y="2680"/>
              <a:ext cx="111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3"/>
            <p:cNvSpPr>
              <a:spLocks noChangeArrowheads="1"/>
            </p:cNvSpPr>
            <p:nvPr/>
          </p:nvSpPr>
          <p:spPr bwMode="auto">
            <a:xfrm>
              <a:off x="1226" y="2680"/>
              <a:ext cx="163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PROGRAMIN BAŞLATILMASI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4"/>
            <p:cNvSpPr>
              <a:spLocks noChangeArrowheads="1"/>
            </p:cNvSpPr>
            <p:nvPr/>
          </p:nvSpPr>
          <p:spPr bwMode="auto">
            <a:xfrm>
              <a:off x="2785" y="2680"/>
              <a:ext cx="203"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21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5"/>
            <p:cNvSpPr>
              <a:spLocks noChangeArrowheads="1"/>
            </p:cNvSpPr>
            <p:nvPr/>
          </p:nvSpPr>
          <p:spPr bwMode="auto">
            <a:xfrm>
              <a:off x="2918" y="2680"/>
              <a:ext cx="23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.07</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6"/>
            <p:cNvSpPr>
              <a:spLocks noChangeArrowheads="1"/>
            </p:cNvSpPr>
            <p:nvPr/>
          </p:nvSpPr>
          <p:spPr bwMode="auto">
            <a:xfrm>
              <a:off x="3086" y="2680"/>
              <a:ext cx="37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.2014</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7"/>
            <p:cNvSpPr>
              <a:spLocks noChangeArrowheads="1"/>
            </p:cNvSpPr>
            <p:nvPr/>
          </p:nvSpPr>
          <p:spPr bwMode="auto">
            <a:xfrm>
              <a:off x="3386" y="2680"/>
              <a:ext cx="10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8"/>
            <p:cNvSpPr>
              <a:spLocks noChangeArrowheads="1"/>
            </p:cNvSpPr>
            <p:nvPr/>
          </p:nvSpPr>
          <p:spPr bwMode="auto">
            <a:xfrm>
              <a:off x="1226" y="2815"/>
              <a:ext cx="216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41" name="Rectangle 39"/>
            <p:cNvSpPr>
              <a:spLocks noChangeArrowheads="1"/>
            </p:cNvSpPr>
            <p:nvPr/>
          </p:nvSpPr>
          <p:spPr bwMode="auto">
            <a:xfrm>
              <a:off x="575" y="2970"/>
              <a:ext cx="20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Wingdings" pitchFamily="2" charset="2"/>
                  <a:cs typeface="Arial" pitchFamily="34" charset="0"/>
                </a:rPr>
                <a:t>ü</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40"/>
            <p:cNvSpPr>
              <a:spLocks noChangeArrowheads="1"/>
            </p:cNvSpPr>
            <p:nvPr/>
          </p:nvSpPr>
          <p:spPr bwMode="auto">
            <a:xfrm>
              <a:off x="669" y="2970"/>
              <a:ext cx="8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Arial"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41"/>
            <p:cNvSpPr>
              <a:spLocks noChangeArrowheads="1"/>
            </p:cNvSpPr>
            <p:nvPr/>
          </p:nvSpPr>
          <p:spPr bwMode="auto">
            <a:xfrm>
              <a:off x="771" y="2963"/>
              <a:ext cx="249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dirty="0" smtClean="0">
                  <a:ln>
                    <a:noFill/>
                  </a:ln>
                  <a:solidFill>
                    <a:srgbClr val="000000"/>
                  </a:solidFill>
                  <a:effectLst/>
                  <a:latin typeface="Calibri" pitchFamily="34" charset="0"/>
                  <a:cs typeface="Arial" pitchFamily="34" charset="0"/>
                </a:rPr>
                <a:t>BU TARİHTEKİ FİİLİ ÇALIŞAN SAYISINI GÖSTEREN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42"/>
            <p:cNvSpPr>
              <a:spLocks noChangeArrowheads="1"/>
            </p:cNvSpPr>
            <p:nvPr/>
          </p:nvSpPr>
          <p:spPr bwMode="auto">
            <a:xfrm>
              <a:off x="3135" y="2963"/>
              <a:ext cx="157"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Calibri" pitchFamily="34" charset="0"/>
                  <a:cs typeface="Arial" pitchFamily="34" charset="0"/>
                </a:rPr>
                <a:t>2.</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3"/>
            <p:cNvSpPr>
              <a:spLocks noChangeArrowheads="1"/>
            </p:cNvSpPr>
            <p:nvPr/>
          </p:nvSpPr>
          <p:spPr bwMode="auto">
            <a:xfrm>
              <a:off x="3226" y="2963"/>
              <a:ext cx="9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4"/>
            <p:cNvSpPr>
              <a:spLocks noChangeArrowheads="1"/>
            </p:cNvSpPr>
            <p:nvPr/>
          </p:nvSpPr>
          <p:spPr bwMode="auto">
            <a:xfrm>
              <a:off x="3254" y="2963"/>
              <a:ext cx="142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Calibri" pitchFamily="34" charset="0"/>
                  <a:cs typeface="Arial" pitchFamily="34" charset="0"/>
                </a:rPr>
                <a:t>TAAHHÜTNAME ALINMASI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5"/>
            <p:cNvSpPr>
              <a:spLocks noChangeArrowheads="1"/>
            </p:cNvSpPr>
            <p:nvPr/>
          </p:nvSpPr>
          <p:spPr bwMode="auto">
            <a:xfrm>
              <a:off x="4585" y="2963"/>
              <a:ext cx="569"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Calibri" pitchFamily="34" charset="0"/>
                  <a:cs typeface="Arial" pitchFamily="34" charset="0"/>
                </a:rPr>
                <a:t>(md:50/4)</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6"/>
            <p:cNvSpPr>
              <a:spLocks noChangeArrowheads="1"/>
            </p:cNvSpPr>
            <p:nvPr/>
          </p:nvSpPr>
          <p:spPr bwMode="auto">
            <a:xfrm>
              <a:off x="5078" y="2963"/>
              <a:ext cx="9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7"/>
            <p:cNvSpPr>
              <a:spLocks noChangeArrowheads="1"/>
            </p:cNvSpPr>
            <p:nvPr/>
          </p:nvSpPr>
          <p:spPr bwMode="auto">
            <a:xfrm>
              <a:off x="575" y="3136"/>
              <a:ext cx="22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Wingdings" pitchFamily="2" charset="2"/>
                  <a:cs typeface="Arial" pitchFamily="34" charset="0"/>
                </a:rPr>
                <a:t>ü</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8"/>
            <p:cNvSpPr>
              <a:spLocks noChangeArrowheads="1"/>
            </p:cNvSpPr>
            <p:nvPr/>
          </p:nvSpPr>
          <p:spPr bwMode="auto">
            <a:xfrm>
              <a:off x="678" y="3135"/>
              <a:ext cx="9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Arial"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49"/>
            <p:cNvSpPr>
              <a:spLocks noChangeArrowheads="1"/>
            </p:cNvSpPr>
            <p:nvPr/>
          </p:nvSpPr>
          <p:spPr bwMode="auto">
            <a:xfrm>
              <a:off x="771" y="3129"/>
              <a:ext cx="250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Calibri" pitchFamily="34" charset="0"/>
                  <a:cs typeface="Arial" pitchFamily="34" charset="0"/>
                </a:rPr>
                <a:t>TAAHHÜTNAMEDE YER ALAN ÇALIŞAN SAYISI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50"/>
            <p:cNvSpPr>
              <a:spLocks noChangeArrowheads="1"/>
            </p:cNvSpPr>
            <p:nvPr/>
          </p:nvSpPr>
          <p:spPr bwMode="auto">
            <a:xfrm>
              <a:off x="3200" y="3129"/>
              <a:ext cx="13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Calibri" pitchFamily="34" charset="0"/>
                  <a:cs typeface="Arial" pitchFamily="34" charset="0"/>
                </a:rPr>
                <a:t>4</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1"/>
            <p:cNvSpPr>
              <a:spLocks noChangeArrowheads="1"/>
            </p:cNvSpPr>
            <p:nvPr/>
          </p:nvSpPr>
          <p:spPr bwMode="auto">
            <a:xfrm>
              <a:off x="3266" y="3129"/>
              <a:ext cx="13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Calibri" pitchFamily="34" charset="0"/>
                  <a:cs typeface="Arial" pitchFamily="34" charset="0"/>
                </a:rPr>
                <a:t>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2"/>
            <p:cNvSpPr>
              <a:spLocks noChangeArrowheads="1"/>
            </p:cNvSpPr>
            <p:nvPr/>
          </p:nvSpPr>
          <p:spPr bwMode="auto">
            <a:xfrm>
              <a:off x="3331" y="3129"/>
              <a:ext cx="9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3"/>
            <p:cNvSpPr>
              <a:spLocks noChangeArrowheads="1"/>
            </p:cNvSpPr>
            <p:nvPr/>
          </p:nvSpPr>
          <p:spPr bwMode="auto">
            <a:xfrm>
              <a:off x="575" y="3316"/>
              <a:ext cx="22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Wingdings" pitchFamily="2" charset="2"/>
                  <a:cs typeface="Arial" pitchFamily="34" charset="0"/>
                </a:rPr>
                <a:t>ü</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4"/>
            <p:cNvSpPr>
              <a:spLocks noChangeArrowheads="1"/>
            </p:cNvSpPr>
            <p:nvPr/>
          </p:nvSpPr>
          <p:spPr bwMode="auto">
            <a:xfrm>
              <a:off x="678" y="3315"/>
              <a:ext cx="9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Arial"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5"/>
            <p:cNvSpPr>
              <a:spLocks noChangeArrowheads="1"/>
            </p:cNvSpPr>
            <p:nvPr/>
          </p:nvSpPr>
          <p:spPr bwMode="auto">
            <a:xfrm>
              <a:off x="771" y="3309"/>
              <a:ext cx="75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000000"/>
                  </a:solidFill>
                  <a:effectLst/>
                  <a:latin typeface="Calibri" pitchFamily="34" charset="0"/>
                  <a:cs typeface="Arial" pitchFamily="34" charset="0"/>
                </a:rPr>
                <a:t>KONTENJAN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56"/>
            <p:cNvSpPr>
              <a:spLocks noChangeArrowheads="1"/>
            </p:cNvSpPr>
            <p:nvPr/>
          </p:nvSpPr>
          <p:spPr bwMode="auto">
            <a:xfrm>
              <a:off x="1455" y="3309"/>
              <a:ext cx="136"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Calibri" pitchFamily="34" charset="0"/>
                  <a:cs typeface="Arial" pitchFamily="34" charset="0"/>
                </a:rPr>
                <a:t>5</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7"/>
            <p:cNvSpPr>
              <a:spLocks noChangeArrowheads="1"/>
            </p:cNvSpPr>
            <p:nvPr/>
          </p:nvSpPr>
          <p:spPr bwMode="auto">
            <a:xfrm>
              <a:off x="1522" y="3309"/>
              <a:ext cx="10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Rectangle 58"/>
            <p:cNvSpPr>
              <a:spLocks noChangeArrowheads="1"/>
            </p:cNvSpPr>
            <p:nvPr/>
          </p:nvSpPr>
          <p:spPr bwMode="auto">
            <a:xfrm>
              <a:off x="1552" y="3309"/>
              <a:ext cx="63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smtClean="0">
                  <a:ln>
                    <a:noFill/>
                  </a:ln>
                  <a:solidFill>
                    <a:srgbClr val="FF0000"/>
                  </a:solidFill>
                  <a:effectLst/>
                  <a:latin typeface="Calibri" pitchFamily="34" charset="0"/>
                  <a:cs typeface="Arial" pitchFamily="34" charset="0"/>
                </a:rPr>
                <a:t>KATILIMCI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1" name="Rectangle 59"/>
            <p:cNvSpPr>
              <a:spLocks noChangeArrowheads="1"/>
            </p:cNvSpPr>
            <p:nvPr/>
          </p:nvSpPr>
          <p:spPr bwMode="auto">
            <a:xfrm>
              <a:off x="2111" y="3309"/>
              <a:ext cx="9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2" name="Rectangle 60"/>
            <p:cNvSpPr>
              <a:spLocks noChangeArrowheads="1"/>
            </p:cNvSpPr>
            <p:nvPr/>
          </p:nvSpPr>
          <p:spPr bwMode="auto">
            <a:xfrm>
              <a:off x="2141" y="3309"/>
              <a:ext cx="17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0000"/>
                  </a:solidFill>
                  <a:effectLst/>
                  <a:latin typeface="Calibri" pitchFamily="34" charset="0"/>
                  <a:cs typeface="Arial" pitchFamily="34" charset="0"/>
                </a:rPr>
                <a:t>(2</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63" name="Rectangle 61"/>
            <p:cNvSpPr>
              <a:spLocks noChangeArrowheads="1"/>
            </p:cNvSpPr>
            <p:nvPr/>
          </p:nvSpPr>
          <p:spPr bwMode="auto">
            <a:xfrm>
              <a:off x="2247" y="3309"/>
              <a:ext cx="10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FF0000"/>
                  </a:solidFill>
                  <a:effectLst/>
                  <a:latin typeface="Calibri" pitchFamily="34" charset="0"/>
                  <a:cs typeface="Arial" pitchFamily="34" charset="0"/>
                </a:rPr>
                <a:t>-</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24" name="Rectangle 62"/>
            <p:cNvSpPr>
              <a:spLocks noChangeArrowheads="1"/>
            </p:cNvSpPr>
            <p:nvPr/>
          </p:nvSpPr>
          <p:spPr bwMode="auto">
            <a:xfrm>
              <a:off x="2288" y="3309"/>
              <a:ext cx="18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rgbClr val="FF0000"/>
                  </a:solidFill>
                  <a:effectLst/>
                  <a:latin typeface="Calibri" pitchFamily="34" charset="0"/>
                  <a:cs typeface="Arial" pitchFamily="34" charset="0"/>
                </a:rPr>
                <a:t>10 arası için 1; 11 ve üstü için %10)</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 name="Rectangle 63"/>
            <p:cNvSpPr>
              <a:spLocks noChangeArrowheads="1"/>
            </p:cNvSpPr>
            <p:nvPr/>
          </p:nvSpPr>
          <p:spPr bwMode="auto">
            <a:xfrm>
              <a:off x="4136" y="3309"/>
              <a:ext cx="9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12" name="Picture 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1" y="1718"/>
              <a:ext cx="89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3"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1" y="1718"/>
              <a:ext cx="89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66"/>
            <p:cNvSpPr>
              <a:spLocks/>
            </p:cNvSpPr>
            <p:nvPr/>
          </p:nvSpPr>
          <p:spPr bwMode="auto">
            <a:xfrm>
              <a:off x="1782" y="1713"/>
              <a:ext cx="630" cy="311"/>
            </a:xfrm>
            <a:custGeom>
              <a:avLst/>
              <a:gdLst>
                <a:gd name="T0" fmla="*/ 0 w 630"/>
                <a:gd name="T1" fmla="*/ 234 h 311"/>
                <a:gd name="T2" fmla="*/ 157 w 630"/>
                <a:gd name="T3" fmla="*/ 234 h 311"/>
                <a:gd name="T4" fmla="*/ 157 w 630"/>
                <a:gd name="T5" fmla="*/ 0 h 311"/>
                <a:gd name="T6" fmla="*/ 473 w 630"/>
                <a:gd name="T7" fmla="*/ 0 h 311"/>
                <a:gd name="T8" fmla="*/ 473 w 630"/>
                <a:gd name="T9" fmla="*/ 234 h 311"/>
                <a:gd name="T10" fmla="*/ 630 w 630"/>
                <a:gd name="T11" fmla="*/ 234 h 311"/>
                <a:gd name="T12" fmla="*/ 315 w 630"/>
                <a:gd name="T13" fmla="*/ 311 h 311"/>
                <a:gd name="T14" fmla="*/ 0 w 630"/>
                <a:gd name="T15" fmla="*/ 234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311">
                  <a:moveTo>
                    <a:pt x="0" y="234"/>
                  </a:moveTo>
                  <a:lnTo>
                    <a:pt x="157" y="234"/>
                  </a:lnTo>
                  <a:lnTo>
                    <a:pt x="157" y="0"/>
                  </a:lnTo>
                  <a:lnTo>
                    <a:pt x="473" y="0"/>
                  </a:lnTo>
                  <a:lnTo>
                    <a:pt x="473" y="234"/>
                  </a:lnTo>
                  <a:lnTo>
                    <a:pt x="630" y="234"/>
                  </a:lnTo>
                  <a:lnTo>
                    <a:pt x="315" y="311"/>
                  </a:lnTo>
                  <a:lnTo>
                    <a:pt x="0" y="234"/>
                  </a:lnTo>
                  <a:close/>
                </a:path>
              </a:pathLst>
            </a:custGeom>
            <a:solidFill>
              <a:srgbClr val="4BAC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28" name="Freeform 67"/>
            <p:cNvSpPr>
              <a:spLocks noEditPoints="1"/>
            </p:cNvSpPr>
            <p:nvPr/>
          </p:nvSpPr>
          <p:spPr bwMode="auto">
            <a:xfrm>
              <a:off x="1651" y="1697"/>
              <a:ext cx="891" cy="344"/>
            </a:xfrm>
            <a:custGeom>
              <a:avLst/>
              <a:gdLst>
                <a:gd name="T0" fmla="*/ 0 w 891"/>
                <a:gd name="T1" fmla="*/ 234 h 344"/>
                <a:gd name="T2" fmla="*/ 1 w 891"/>
                <a:gd name="T3" fmla="*/ 234 h 344"/>
                <a:gd name="T4" fmla="*/ 288 w 891"/>
                <a:gd name="T5" fmla="*/ 234 h 344"/>
                <a:gd name="T6" fmla="*/ 272 w 891"/>
                <a:gd name="T7" fmla="*/ 250 h 344"/>
                <a:gd name="T8" fmla="*/ 272 w 891"/>
                <a:gd name="T9" fmla="*/ 0 h 344"/>
                <a:gd name="T10" fmla="*/ 620 w 891"/>
                <a:gd name="T11" fmla="*/ 0 h 344"/>
                <a:gd name="T12" fmla="*/ 620 w 891"/>
                <a:gd name="T13" fmla="*/ 250 h 344"/>
                <a:gd name="T14" fmla="*/ 604 w 891"/>
                <a:gd name="T15" fmla="*/ 234 h 344"/>
                <a:gd name="T16" fmla="*/ 891 w 891"/>
                <a:gd name="T17" fmla="*/ 234 h 344"/>
                <a:gd name="T18" fmla="*/ 891 w 891"/>
                <a:gd name="T19" fmla="*/ 234 h 344"/>
                <a:gd name="T20" fmla="*/ 446 w 891"/>
                <a:gd name="T21" fmla="*/ 344 h 344"/>
                <a:gd name="T22" fmla="*/ 0 w 891"/>
                <a:gd name="T23" fmla="*/ 234 h 344"/>
                <a:gd name="T24" fmla="*/ 450 w 891"/>
                <a:gd name="T25" fmla="*/ 312 h 344"/>
                <a:gd name="T26" fmla="*/ 442 w 891"/>
                <a:gd name="T27" fmla="*/ 312 h 344"/>
                <a:gd name="T28" fmla="*/ 757 w 891"/>
                <a:gd name="T29" fmla="*/ 234 h 344"/>
                <a:gd name="T30" fmla="*/ 761 w 891"/>
                <a:gd name="T31" fmla="*/ 266 h 344"/>
                <a:gd name="T32" fmla="*/ 587 w 891"/>
                <a:gd name="T33" fmla="*/ 266 h 344"/>
                <a:gd name="T34" fmla="*/ 587 w 891"/>
                <a:gd name="T35" fmla="*/ 16 h 344"/>
                <a:gd name="T36" fmla="*/ 604 w 891"/>
                <a:gd name="T37" fmla="*/ 32 h 344"/>
                <a:gd name="T38" fmla="*/ 288 w 891"/>
                <a:gd name="T39" fmla="*/ 32 h 344"/>
                <a:gd name="T40" fmla="*/ 305 w 891"/>
                <a:gd name="T41" fmla="*/ 16 h 344"/>
                <a:gd name="T42" fmla="*/ 305 w 891"/>
                <a:gd name="T43" fmla="*/ 266 h 344"/>
                <a:gd name="T44" fmla="*/ 131 w 891"/>
                <a:gd name="T45" fmla="*/ 266 h 344"/>
                <a:gd name="T46" fmla="*/ 135 w 891"/>
                <a:gd name="T47" fmla="*/ 234 h 344"/>
                <a:gd name="T48" fmla="*/ 450 w 891"/>
                <a:gd name="T49" fmla="*/ 31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1" h="344">
                  <a:moveTo>
                    <a:pt x="0" y="234"/>
                  </a:moveTo>
                  <a:lnTo>
                    <a:pt x="1" y="234"/>
                  </a:lnTo>
                  <a:lnTo>
                    <a:pt x="288" y="234"/>
                  </a:lnTo>
                  <a:lnTo>
                    <a:pt x="272" y="250"/>
                  </a:lnTo>
                  <a:lnTo>
                    <a:pt x="272" y="0"/>
                  </a:lnTo>
                  <a:lnTo>
                    <a:pt x="620" y="0"/>
                  </a:lnTo>
                  <a:lnTo>
                    <a:pt x="620" y="250"/>
                  </a:lnTo>
                  <a:lnTo>
                    <a:pt x="604" y="234"/>
                  </a:lnTo>
                  <a:lnTo>
                    <a:pt x="891" y="234"/>
                  </a:lnTo>
                  <a:lnTo>
                    <a:pt x="891" y="234"/>
                  </a:lnTo>
                  <a:lnTo>
                    <a:pt x="446" y="344"/>
                  </a:lnTo>
                  <a:lnTo>
                    <a:pt x="0" y="234"/>
                  </a:lnTo>
                  <a:close/>
                  <a:moveTo>
                    <a:pt x="450" y="312"/>
                  </a:moveTo>
                  <a:lnTo>
                    <a:pt x="442" y="312"/>
                  </a:lnTo>
                  <a:lnTo>
                    <a:pt x="757" y="234"/>
                  </a:lnTo>
                  <a:lnTo>
                    <a:pt x="761" y="266"/>
                  </a:lnTo>
                  <a:lnTo>
                    <a:pt x="587" y="266"/>
                  </a:lnTo>
                  <a:lnTo>
                    <a:pt x="587" y="16"/>
                  </a:lnTo>
                  <a:lnTo>
                    <a:pt x="604" y="32"/>
                  </a:lnTo>
                  <a:lnTo>
                    <a:pt x="288" y="32"/>
                  </a:lnTo>
                  <a:lnTo>
                    <a:pt x="305" y="16"/>
                  </a:lnTo>
                  <a:lnTo>
                    <a:pt x="305" y="266"/>
                  </a:lnTo>
                  <a:lnTo>
                    <a:pt x="131" y="266"/>
                  </a:lnTo>
                  <a:lnTo>
                    <a:pt x="135" y="234"/>
                  </a:lnTo>
                  <a:lnTo>
                    <a:pt x="450" y="312"/>
                  </a:lnTo>
                  <a:close/>
                </a:path>
              </a:pathLst>
            </a:custGeom>
            <a:solidFill>
              <a:srgbClr val="F2F2F2"/>
            </a:solidFill>
            <a:ln w="0" cap="flat">
              <a:solidFill>
                <a:srgbClr val="F2F2F2"/>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pic>
          <p:nvPicPr>
            <p:cNvPr id="2116" name="Picture 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0" y="2302"/>
              <a:ext cx="85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7" name="Picture 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0" y="2302"/>
              <a:ext cx="85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Freeform 70"/>
            <p:cNvSpPr>
              <a:spLocks/>
            </p:cNvSpPr>
            <p:nvPr/>
          </p:nvSpPr>
          <p:spPr bwMode="auto">
            <a:xfrm>
              <a:off x="1782" y="2297"/>
              <a:ext cx="630" cy="367"/>
            </a:xfrm>
            <a:custGeom>
              <a:avLst/>
              <a:gdLst>
                <a:gd name="T0" fmla="*/ 0 w 630"/>
                <a:gd name="T1" fmla="*/ 275 h 367"/>
                <a:gd name="T2" fmla="*/ 157 w 630"/>
                <a:gd name="T3" fmla="*/ 275 h 367"/>
                <a:gd name="T4" fmla="*/ 157 w 630"/>
                <a:gd name="T5" fmla="*/ 0 h 367"/>
                <a:gd name="T6" fmla="*/ 473 w 630"/>
                <a:gd name="T7" fmla="*/ 0 h 367"/>
                <a:gd name="T8" fmla="*/ 473 w 630"/>
                <a:gd name="T9" fmla="*/ 275 h 367"/>
                <a:gd name="T10" fmla="*/ 630 w 630"/>
                <a:gd name="T11" fmla="*/ 275 h 367"/>
                <a:gd name="T12" fmla="*/ 315 w 630"/>
                <a:gd name="T13" fmla="*/ 367 h 367"/>
                <a:gd name="T14" fmla="*/ 0 w 630"/>
                <a:gd name="T15" fmla="*/ 275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367">
                  <a:moveTo>
                    <a:pt x="0" y="275"/>
                  </a:moveTo>
                  <a:lnTo>
                    <a:pt x="157" y="275"/>
                  </a:lnTo>
                  <a:lnTo>
                    <a:pt x="157" y="0"/>
                  </a:lnTo>
                  <a:lnTo>
                    <a:pt x="473" y="0"/>
                  </a:lnTo>
                  <a:lnTo>
                    <a:pt x="473" y="275"/>
                  </a:lnTo>
                  <a:lnTo>
                    <a:pt x="630" y="275"/>
                  </a:lnTo>
                  <a:lnTo>
                    <a:pt x="315" y="367"/>
                  </a:lnTo>
                  <a:lnTo>
                    <a:pt x="0" y="275"/>
                  </a:lnTo>
                  <a:close/>
                </a:path>
              </a:pathLst>
            </a:custGeom>
            <a:solidFill>
              <a:srgbClr val="4BAC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30" name="Freeform 71"/>
            <p:cNvSpPr>
              <a:spLocks noEditPoints="1"/>
            </p:cNvSpPr>
            <p:nvPr/>
          </p:nvSpPr>
          <p:spPr bwMode="auto">
            <a:xfrm>
              <a:off x="1669" y="2281"/>
              <a:ext cx="855" cy="399"/>
            </a:xfrm>
            <a:custGeom>
              <a:avLst/>
              <a:gdLst>
                <a:gd name="T0" fmla="*/ 0 w 855"/>
                <a:gd name="T1" fmla="*/ 275 h 399"/>
                <a:gd name="T2" fmla="*/ 270 w 855"/>
                <a:gd name="T3" fmla="*/ 275 h 399"/>
                <a:gd name="T4" fmla="*/ 254 w 855"/>
                <a:gd name="T5" fmla="*/ 291 h 399"/>
                <a:gd name="T6" fmla="*/ 254 w 855"/>
                <a:gd name="T7" fmla="*/ 0 h 399"/>
                <a:gd name="T8" fmla="*/ 602 w 855"/>
                <a:gd name="T9" fmla="*/ 0 h 399"/>
                <a:gd name="T10" fmla="*/ 602 w 855"/>
                <a:gd name="T11" fmla="*/ 291 h 399"/>
                <a:gd name="T12" fmla="*/ 586 w 855"/>
                <a:gd name="T13" fmla="*/ 275 h 399"/>
                <a:gd name="T14" fmla="*/ 855 w 855"/>
                <a:gd name="T15" fmla="*/ 275 h 399"/>
                <a:gd name="T16" fmla="*/ 428 w 855"/>
                <a:gd name="T17" fmla="*/ 399 h 399"/>
                <a:gd name="T18" fmla="*/ 0 w 855"/>
                <a:gd name="T19" fmla="*/ 275 h 399"/>
                <a:gd name="T20" fmla="*/ 433 w 855"/>
                <a:gd name="T21" fmla="*/ 368 h 399"/>
                <a:gd name="T22" fmla="*/ 423 w 855"/>
                <a:gd name="T23" fmla="*/ 368 h 399"/>
                <a:gd name="T24" fmla="*/ 739 w 855"/>
                <a:gd name="T25" fmla="*/ 276 h 399"/>
                <a:gd name="T26" fmla="*/ 743 w 855"/>
                <a:gd name="T27" fmla="*/ 307 h 399"/>
                <a:gd name="T28" fmla="*/ 569 w 855"/>
                <a:gd name="T29" fmla="*/ 307 h 399"/>
                <a:gd name="T30" fmla="*/ 569 w 855"/>
                <a:gd name="T31" fmla="*/ 16 h 399"/>
                <a:gd name="T32" fmla="*/ 586 w 855"/>
                <a:gd name="T33" fmla="*/ 32 h 399"/>
                <a:gd name="T34" fmla="*/ 270 w 855"/>
                <a:gd name="T35" fmla="*/ 32 h 399"/>
                <a:gd name="T36" fmla="*/ 287 w 855"/>
                <a:gd name="T37" fmla="*/ 16 h 399"/>
                <a:gd name="T38" fmla="*/ 287 w 855"/>
                <a:gd name="T39" fmla="*/ 307 h 399"/>
                <a:gd name="T40" fmla="*/ 113 w 855"/>
                <a:gd name="T41" fmla="*/ 307 h 399"/>
                <a:gd name="T42" fmla="*/ 117 w 855"/>
                <a:gd name="T43" fmla="*/ 276 h 399"/>
                <a:gd name="T44" fmla="*/ 433 w 855"/>
                <a:gd name="T45" fmla="*/ 36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5" h="399">
                  <a:moveTo>
                    <a:pt x="0" y="275"/>
                  </a:moveTo>
                  <a:lnTo>
                    <a:pt x="270" y="275"/>
                  </a:lnTo>
                  <a:lnTo>
                    <a:pt x="254" y="291"/>
                  </a:lnTo>
                  <a:lnTo>
                    <a:pt x="254" y="0"/>
                  </a:lnTo>
                  <a:lnTo>
                    <a:pt x="602" y="0"/>
                  </a:lnTo>
                  <a:lnTo>
                    <a:pt x="602" y="291"/>
                  </a:lnTo>
                  <a:lnTo>
                    <a:pt x="586" y="275"/>
                  </a:lnTo>
                  <a:lnTo>
                    <a:pt x="855" y="275"/>
                  </a:lnTo>
                  <a:lnTo>
                    <a:pt x="428" y="399"/>
                  </a:lnTo>
                  <a:lnTo>
                    <a:pt x="0" y="275"/>
                  </a:lnTo>
                  <a:close/>
                  <a:moveTo>
                    <a:pt x="433" y="368"/>
                  </a:moveTo>
                  <a:lnTo>
                    <a:pt x="423" y="368"/>
                  </a:lnTo>
                  <a:lnTo>
                    <a:pt x="739" y="276"/>
                  </a:lnTo>
                  <a:lnTo>
                    <a:pt x="743" y="307"/>
                  </a:lnTo>
                  <a:lnTo>
                    <a:pt x="569" y="307"/>
                  </a:lnTo>
                  <a:lnTo>
                    <a:pt x="569" y="16"/>
                  </a:lnTo>
                  <a:lnTo>
                    <a:pt x="586" y="32"/>
                  </a:lnTo>
                  <a:lnTo>
                    <a:pt x="270" y="32"/>
                  </a:lnTo>
                  <a:lnTo>
                    <a:pt x="287" y="16"/>
                  </a:lnTo>
                  <a:lnTo>
                    <a:pt x="287" y="307"/>
                  </a:lnTo>
                  <a:lnTo>
                    <a:pt x="113" y="307"/>
                  </a:lnTo>
                  <a:lnTo>
                    <a:pt x="117" y="276"/>
                  </a:lnTo>
                  <a:lnTo>
                    <a:pt x="433" y="368"/>
                  </a:lnTo>
                  <a:close/>
                </a:path>
              </a:pathLst>
            </a:custGeom>
            <a:solidFill>
              <a:srgbClr val="F2F2F2"/>
            </a:solidFill>
            <a:ln w="0" cap="flat">
              <a:solidFill>
                <a:srgbClr val="F2F2F2"/>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pic>
          <p:nvPicPr>
            <p:cNvPr id="2120" name="Picture 7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4" y="3524"/>
              <a:ext cx="89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1" name="Picture 7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4" y="3524"/>
              <a:ext cx="890"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Freeform 74"/>
            <p:cNvSpPr>
              <a:spLocks/>
            </p:cNvSpPr>
            <p:nvPr/>
          </p:nvSpPr>
          <p:spPr bwMode="auto">
            <a:xfrm>
              <a:off x="1782" y="3520"/>
              <a:ext cx="630" cy="319"/>
            </a:xfrm>
            <a:custGeom>
              <a:avLst/>
              <a:gdLst>
                <a:gd name="T0" fmla="*/ 0 w 630"/>
                <a:gd name="T1" fmla="*/ 239 h 319"/>
                <a:gd name="T2" fmla="*/ 157 w 630"/>
                <a:gd name="T3" fmla="*/ 239 h 319"/>
                <a:gd name="T4" fmla="*/ 157 w 630"/>
                <a:gd name="T5" fmla="*/ 0 h 319"/>
                <a:gd name="T6" fmla="*/ 473 w 630"/>
                <a:gd name="T7" fmla="*/ 0 h 319"/>
                <a:gd name="T8" fmla="*/ 473 w 630"/>
                <a:gd name="T9" fmla="*/ 239 h 319"/>
                <a:gd name="T10" fmla="*/ 630 w 630"/>
                <a:gd name="T11" fmla="*/ 239 h 319"/>
                <a:gd name="T12" fmla="*/ 315 w 630"/>
                <a:gd name="T13" fmla="*/ 319 h 319"/>
                <a:gd name="T14" fmla="*/ 0 w 630"/>
                <a:gd name="T15" fmla="*/ 239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319">
                  <a:moveTo>
                    <a:pt x="0" y="239"/>
                  </a:moveTo>
                  <a:lnTo>
                    <a:pt x="157" y="239"/>
                  </a:lnTo>
                  <a:lnTo>
                    <a:pt x="157" y="0"/>
                  </a:lnTo>
                  <a:lnTo>
                    <a:pt x="473" y="0"/>
                  </a:lnTo>
                  <a:lnTo>
                    <a:pt x="473" y="239"/>
                  </a:lnTo>
                  <a:lnTo>
                    <a:pt x="630" y="239"/>
                  </a:lnTo>
                  <a:lnTo>
                    <a:pt x="315" y="319"/>
                  </a:lnTo>
                  <a:lnTo>
                    <a:pt x="0" y="239"/>
                  </a:lnTo>
                  <a:close/>
                </a:path>
              </a:pathLst>
            </a:custGeom>
            <a:solidFill>
              <a:srgbClr val="4BAC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32" name="Freeform 75"/>
            <p:cNvSpPr>
              <a:spLocks noEditPoints="1"/>
            </p:cNvSpPr>
            <p:nvPr/>
          </p:nvSpPr>
          <p:spPr bwMode="auto">
            <a:xfrm>
              <a:off x="1653" y="3504"/>
              <a:ext cx="888" cy="352"/>
            </a:xfrm>
            <a:custGeom>
              <a:avLst/>
              <a:gdLst>
                <a:gd name="T0" fmla="*/ 0 w 888"/>
                <a:gd name="T1" fmla="*/ 239 h 352"/>
                <a:gd name="T2" fmla="*/ 286 w 888"/>
                <a:gd name="T3" fmla="*/ 239 h 352"/>
                <a:gd name="T4" fmla="*/ 270 w 888"/>
                <a:gd name="T5" fmla="*/ 255 h 352"/>
                <a:gd name="T6" fmla="*/ 270 w 888"/>
                <a:gd name="T7" fmla="*/ 0 h 352"/>
                <a:gd name="T8" fmla="*/ 618 w 888"/>
                <a:gd name="T9" fmla="*/ 0 h 352"/>
                <a:gd name="T10" fmla="*/ 618 w 888"/>
                <a:gd name="T11" fmla="*/ 255 h 352"/>
                <a:gd name="T12" fmla="*/ 602 w 888"/>
                <a:gd name="T13" fmla="*/ 239 h 352"/>
                <a:gd name="T14" fmla="*/ 888 w 888"/>
                <a:gd name="T15" fmla="*/ 239 h 352"/>
                <a:gd name="T16" fmla="*/ 444 w 888"/>
                <a:gd name="T17" fmla="*/ 352 h 352"/>
                <a:gd name="T18" fmla="*/ 0 w 888"/>
                <a:gd name="T19" fmla="*/ 239 h 352"/>
                <a:gd name="T20" fmla="*/ 448 w 888"/>
                <a:gd name="T21" fmla="*/ 320 h 352"/>
                <a:gd name="T22" fmla="*/ 440 w 888"/>
                <a:gd name="T23" fmla="*/ 320 h 352"/>
                <a:gd name="T24" fmla="*/ 755 w 888"/>
                <a:gd name="T25" fmla="*/ 240 h 352"/>
                <a:gd name="T26" fmla="*/ 759 w 888"/>
                <a:gd name="T27" fmla="*/ 271 h 352"/>
                <a:gd name="T28" fmla="*/ 585 w 888"/>
                <a:gd name="T29" fmla="*/ 271 h 352"/>
                <a:gd name="T30" fmla="*/ 585 w 888"/>
                <a:gd name="T31" fmla="*/ 16 h 352"/>
                <a:gd name="T32" fmla="*/ 602 w 888"/>
                <a:gd name="T33" fmla="*/ 32 h 352"/>
                <a:gd name="T34" fmla="*/ 286 w 888"/>
                <a:gd name="T35" fmla="*/ 32 h 352"/>
                <a:gd name="T36" fmla="*/ 303 w 888"/>
                <a:gd name="T37" fmla="*/ 16 h 352"/>
                <a:gd name="T38" fmla="*/ 303 w 888"/>
                <a:gd name="T39" fmla="*/ 271 h 352"/>
                <a:gd name="T40" fmla="*/ 129 w 888"/>
                <a:gd name="T41" fmla="*/ 271 h 352"/>
                <a:gd name="T42" fmla="*/ 133 w 888"/>
                <a:gd name="T43" fmla="*/ 240 h 352"/>
                <a:gd name="T44" fmla="*/ 448 w 888"/>
                <a:gd name="T45" fmla="*/ 32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8" h="352">
                  <a:moveTo>
                    <a:pt x="0" y="239"/>
                  </a:moveTo>
                  <a:lnTo>
                    <a:pt x="286" y="239"/>
                  </a:lnTo>
                  <a:lnTo>
                    <a:pt x="270" y="255"/>
                  </a:lnTo>
                  <a:lnTo>
                    <a:pt x="270" y="0"/>
                  </a:lnTo>
                  <a:lnTo>
                    <a:pt x="618" y="0"/>
                  </a:lnTo>
                  <a:lnTo>
                    <a:pt x="618" y="255"/>
                  </a:lnTo>
                  <a:lnTo>
                    <a:pt x="602" y="239"/>
                  </a:lnTo>
                  <a:lnTo>
                    <a:pt x="888" y="239"/>
                  </a:lnTo>
                  <a:lnTo>
                    <a:pt x="444" y="352"/>
                  </a:lnTo>
                  <a:lnTo>
                    <a:pt x="0" y="239"/>
                  </a:lnTo>
                  <a:close/>
                  <a:moveTo>
                    <a:pt x="448" y="320"/>
                  </a:moveTo>
                  <a:lnTo>
                    <a:pt x="440" y="320"/>
                  </a:lnTo>
                  <a:lnTo>
                    <a:pt x="755" y="240"/>
                  </a:lnTo>
                  <a:lnTo>
                    <a:pt x="759" y="271"/>
                  </a:lnTo>
                  <a:lnTo>
                    <a:pt x="585" y="271"/>
                  </a:lnTo>
                  <a:lnTo>
                    <a:pt x="585" y="16"/>
                  </a:lnTo>
                  <a:lnTo>
                    <a:pt x="602" y="32"/>
                  </a:lnTo>
                  <a:lnTo>
                    <a:pt x="286" y="32"/>
                  </a:lnTo>
                  <a:lnTo>
                    <a:pt x="303" y="16"/>
                  </a:lnTo>
                  <a:lnTo>
                    <a:pt x="303" y="271"/>
                  </a:lnTo>
                  <a:lnTo>
                    <a:pt x="129" y="271"/>
                  </a:lnTo>
                  <a:lnTo>
                    <a:pt x="133" y="240"/>
                  </a:lnTo>
                  <a:lnTo>
                    <a:pt x="448" y="320"/>
                  </a:lnTo>
                  <a:close/>
                </a:path>
              </a:pathLst>
            </a:custGeom>
            <a:solidFill>
              <a:srgbClr val="F2F2F2"/>
            </a:solidFill>
            <a:ln w="0" cap="flat">
              <a:solidFill>
                <a:srgbClr val="F2F2F2"/>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4054351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88024" y="548680"/>
            <a:ext cx="4176192" cy="648072"/>
          </a:xfrm>
        </p:spPr>
        <p:txBody>
          <a:bodyPr/>
          <a:lstStyle/>
          <a:p>
            <a:r>
              <a:rPr lang="tr-TR" dirty="0">
                <a:solidFill>
                  <a:srgbClr val="FF0000"/>
                </a:solidFill>
                <a:effectLst/>
              </a:rPr>
              <a:t>PROGRAMIN İŞLEYİŞ SÜRECİ</a:t>
            </a:r>
            <a:endParaRPr lang="tr-TR" dirty="0"/>
          </a:p>
        </p:txBody>
      </p:sp>
      <p:sp>
        <p:nvSpPr>
          <p:cNvPr id="3" name="İçerik Yer Tutucusu 2"/>
          <p:cNvSpPr>
            <a:spLocks noGrp="1"/>
          </p:cNvSpPr>
          <p:nvPr>
            <p:ph idx="1"/>
          </p:nvPr>
        </p:nvSpPr>
        <p:spPr>
          <a:xfrm>
            <a:off x="611560" y="1556792"/>
            <a:ext cx="7772400" cy="5157192"/>
          </a:xfrm>
        </p:spPr>
        <p:txBody>
          <a:bodyPr/>
          <a:lstStyle/>
          <a:p>
            <a:pPr marL="344487" lvl="1" indent="-469900" algn="just" defTabSz="457200">
              <a:spcBef>
                <a:spcPts val="1200"/>
              </a:spcBef>
              <a:spcAft>
                <a:spcPts val="600"/>
              </a:spcAft>
              <a:buClr>
                <a:srgbClr val="0099FF"/>
              </a:buClr>
              <a:buSzPct val="100000"/>
              <a:buBlip>
                <a:blip r:embed="rId2"/>
              </a:buBlip>
              <a:defRPr/>
            </a:pPr>
            <a:r>
              <a:rPr lang="tr-TR" sz="2000" dirty="0" smtClean="0">
                <a:solidFill>
                  <a:srgbClr val="000000"/>
                </a:solidFill>
                <a:latin typeface="Cambria" pitchFamily="18" charset="0"/>
                <a:ea typeface="ＭＳ Ｐゴシック" pitchFamily="34" charset="-128"/>
                <a:cs typeface="ＭＳ Ｐゴシック" charset="0"/>
              </a:rPr>
              <a:t>Programın başladığı tarihi takip eden ayda ibraz edilen </a:t>
            </a:r>
            <a:r>
              <a:rPr lang="tr-TR" sz="2000" b="1" dirty="0" smtClean="0">
                <a:solidFill>
                  <a:srgbClr val="FF0000"/>
                </a:solidFill>
                <a:latin typeface="Cambria" pitchFamily="18" charset="0"/>
                <a:ea typeface="ＭＳ Ｐゴシック" pitchFamily="34" charset="-128"/>
                <a:cs typeface="ＭＳ Ｐゴシック" charset="0"/>
              </a:rPr>
              <a:t>sigortalı </a:t>
            </a:r>
            <a:r>
              <a:rPr lang="tr-TR" sz="2000" b="1" dirty="0">
                <a:solidFill>
                  <a:srgbClr val="FF0000"/>
                </a:solidFill>
                <a:latin typeface="Cambria" pitchFamily="18" charset="0"/>
                <a:ea typeface="ＭＳ Ｐゴシック" pitchFamily="34" charset="-128"/>
                <a:cs typeface="ＭＳ Ｐゴシック" charset="0"/>
              </a:rPr>
              <a:t>hizmet listesinde programın başladığı tarihe denk gelen fiili sigortalı çalışan sayısı esas </a:t>
            </a:r>
            <a:r>
              <a:rPr lang="tr-TR" sz="2000" b="1" dirty="0" smtClean="0">
                <a:solidFill>
                  <a:srgbClr val="FF0000"/>
                </a:solidFill>
                <a:latin typeface="Cambria" pitchFamily="18" charset="0"/>
                <a:ea typeface="ＭＳ Ｐゴシック" pitchFamily="34" charset="-128"/>
                <a:cs typeface="ＭＳ Ｐゴシック" charset="0"/>
              </a:rPr>
              <a:t>alınır.</a:t>
            </a:r>
            <a:endParaRPr lang="tr-TR" sz="2000" b="1" dirty="0">
              <a:solidFill>
                <a:srgbClr val="FF0000"/>
              </a:solidFill>
              <a:latin typeface="Cambria" pitchFamily="18" charset="0"/>
              <a:ea typeface="ＭＳ Ｐゴシック" pitchFamily="34" charset="-128"/>
              <a:cs typeface="ＭＳ Ｐゴシック" charset="0"/>
            </a:endParaRPr>
          </a:p>
          <a:p>
            <a:pPr marL="344487" lvl="1" indent="-469900" algn="just" defTabSz="457200">
              <a:spcBef>
                <a:spcPts val="1200"/>
              </a:spcBef>
              <a:spcAft>
                <a:spcPts val="600"/>
              </a:spcAft>
              <a:buClr>
                <a:srgbClr val="0099FF"/>
              </a:buClr>
              <a:buSzPct val="100000"/>
              <a:buBlip>
                <a:blip r:embed="rId2"/>
              </a:buBlip>
              <a:defRPr/>
            </a:pPr>
            <a:r>
              <a:rPr lang="tr-TR" sz="2000" b="1" dirty="0">
                <a:solidFill>
                  <a:srgbClr val="FF0000"/>
                </a:solidFill>
                <a:latin typeface="Cambria" pitchFamily="18" charset="0"/>
                <a:ea typeface="ＭＳ Ｐゴシック" pitchFamily="34" charset="-128"/>
                <a:cs typeface="ＭＳ Ｐゴシック" charset="0"/>
              </a:rPr>
              <a:t>T</a:t>
            </a:r>
            <a:r>
              <a:rPr lang="tr-TR" sz="2000" b="1" dirty="0" smtClean="0">
                <a:solidFill>
                  <a:srgbClr val="FF0000"/>
                </a:solidFill>
                <a:latin typeface="Cambria" pitchFamily="18" charset="0"/>
                <a:ea typeface="ＭＳ Ｐゴシック" pitchFamily="34" charset="-128"/>
                <a:cs typeface="ＭＳ Ｐゴシック" charset="0"/>
              </a:rPr>
              <a:t>aahhütnamedeki </a:t>
            </a:r>
            <a:r>
              <a:rPr lang="tr-TR" sz="2000" b="1" dirty="0">
                <a:solidFill>
                  <a:srgbClr val="FF0000"/>
                </a:solidFill>
                <a:latin typeface="Cambria" pitchFamily="18" charset="0"/>
                <a:ea typeface="ＭＳ Ｐゴシック" pitchFamily="34" charset="-128"/>
                <a:cs typeface="ＭＳ Ｐゴシック" charset="0"/>
              </a:rPr>
              <a:t>fiili çalışan sayısının </a:t>
            </a:r>
            <a:r>
              <a:rPr lang="tr-TR" sz="2000" dirty="0">
                <a:solidFill>
                  <a:srgbClr val="000000"/>
                </a:solidFill>
                <a:latin typeface="Cambria" pitchFamily="18" charset="0"/>
                <a:ea typeface="ＭＳ Ｐゴシック" pitchFamily="34" charset="-128"/>
                <a:cs typeface="ＭＳ Ｐゴシック" charset="0"/>
              </a:rPr>
              <a:t>o aya ait </a:t>
            </a:r>
            <a:r>
              <a:rPr lang="tr-TR" sz="2000" b="1" dirty="0">
                <a:solidFill>
                  <a:srgbClr val="FF0000"/>
                </a:solidFill>
                <a:latin typeface="Cambria" pitchFamily="18" charset="0"/>
                <a:ea typeface="ＭＳ Ｐゴシック" pitchFamily="34" charset="-128"/>
                <a:cs typeface="ＭＳ Ｐゴシック" charset="0"/>
              </a:rPr>
              <a:t>sigortalı hizmet listesinde </a:t>
            </a:r>
            <a:r>
              <a:rPr lang="tr-TR" sz="2000" dirty="0">
                <a:solidFill>
                  <a:srgbClr val="000000"/>
                </a:solidFill>
                <a:latin typeface="Cambria" pitchFamily="18" charset="0"/>
                <a:ea typeface="ＭＳ Ｐゴシック" pitchFamily="34" charset="-128"/>
                <a:cs typeface="ＭＳ Ｐゴシック" charset="0"/>
              </a:rPr>
              <a:t>ilgili tarihe denk gelen </a:t>
            </a:r>
            <a:r>
              <a:rPr lang="tr-TR" sz="2000" b="1" dirty="0">
                <a:solidFill>
                  <a:srgbClr val="FF0000"/>
                </a:solidFill>
                <a:latin typeface="Cambria" pitchFamily="18" charset="0"/>
                <a:ea typeface="ＭＳ Ｐゴシック" pitchFamily="34" charset="-128"/>
                <a:cs typeface="ＭＳ Ｐゴシック" charset="0"/>
              </a:rPr>
              <a:t>fiili sigortalı çalışan sayısından yüksek olması </a:t>
            </a:r>
            <a:r>
              <a:rPr lang="tr-TR" sz="2000" dirty="0">
                <a:solidFill>
                  <a:srgbClr val="000000"/>
                </a:solidFill>
                <a:latin typeface="Cambria" pitchFamily="18" charset="0"/>
                <a:ea typeface="ＭＳ Ｐゴシック" pitchFamily="34" charset="-128"/>
                <a:cs typeface="ＭＳ Ｐゴシック" charset="0"/>
              </a:rPr>
              <a:t>ve bu durumun işverenin hak ettiği kontenjandan fazla sayıda katılımcı ile program düzenlenmesine neden olması </a:t>
            </a:r>
            <a:r>
              <a:rPr lang="tr-TR" sz="2000" dirty="0" smtClean="0">
                <a:solidFill>
                  <a:srgbClr val="000000"/>
                </a:solidFill>
                <a:latin typeface="Cambria" pitchFamily="18" charset="0"/>
                <a:ea typeface="ＭＳ Ｐゴシック" pitchFamily="34" charset="-128"/>
                <a:cs typeface="ＭＳ Ｐゴシック" charset="0"/>
              </a:rPr>
              <a:t>halinde;</a:t>
            </a:r>
            <a:endParaRPr lang="tr-TR" sz="2000" dirty="0">
              <a:solidFill>
                <a:srgbClr val="000000"/>
              </a:solidFill>
              <a:latin typeface="Cambria" pitchFamily="18" charset="0"/>
              <a:ea typeface="ＭＳ Ｐゴシック" pitchFamily="34" charset="-128"/>
              <a:cs typeface="ＭＳ Ｐゴシック" charset="0"/>
            </a:endParaRPr>
          </a:p>
          <a:p>
            <a:pPr marL="744537" lvl="2" indent="-469900" algn="just" defTabSz="457200">
              <a:spcBef>
                <a:spcPts val="1200"/>
              </a:spcBef>
              <a:spcAft>
                <a:spcPts val="600"/>
              </a:spcAft>
              <a:buClr>
                <a:srgbClr val="0099FF"/>
              </a:buClr>
              <a:buSzPct val="100000"/>
              <a:buFont typeface="+mj-lt"/>
              <a:buAutoNum type="arabicPeriod"/>
              <a:defRPr/>
            </a:pPr>
            <a:r>
              <a:rPr lang="tr-TR" b="1" i="1" dirty="0" smtClean="0">
                <a:solidFill>
                  <a:srgbClr val="FF0000"/>
                </a:solidFill>
                <a:latin typeface="Cambria" pitchFamily="18" charset="0"/>
                <a:ea typeface="ＭＳ Ｐゴシック" pitchFamily="34" charset="-128"/>
                <a:cs typeface="ＭＳ Ｐゴシック" charset="0"/>
              </a:rPr>
              <a:t>Fazla </a:t>
            </a:r>
            <a:r>
              <a:rPr lang="tr-TR" b="1" i="1" dirty="0">
                <a:solidFill>
                  <a:srgbClr val="FF0000"/>
                </a:solidFill>
                <a:latin typeface="Cambria" pitchFamily="18" charset="0"/>
                <a:ea typeface="ＭＳ Ｐゴシック" pitchFamily="34" charset="-128"/>
                <a:cs typeface="ＭＳ Ｐゴシック" charset="0"/>
              </a:rPr>
              <a:t>katılımcının tespit tarihi itibariyle program ile ilişiği kesilir,</a:t>
            </a:r>
          </a:p>
          <a:p>
            <a:pPr marL="744537" lvl="2" indent="-469900" algn="just" defTabSz="457200">
              <a:spcBef>
                <a:spcPts val="1200"/>
              </a:spcBef>
              <a:spcAft>
                <a:spcPts val="600"/>
              </a:spcAft>
              <a:buClr>
                <a:srgbClr val="0099FF"/>
              </a:buClr>
              <a:buSzPct val="100000"/>
              <a:buFont typeface="+mj-lt"/>
              <a:buAutoNum type="arabicPeriod"/>
              <a:defRPr/>
            </a:pPr>
            <a:r>
              <a:rPr lang="tr-TR" b="1" i="1" dirty="0">
                <a:solidFill>
                  <a:srgbClr val="FF0000"/>
                </a:solidFill>
                <a:latin typeface="Cambria" pitchFamily="18" charset="0"/>
                <a:ea typeface="ＭＳ Ｐゴシック" pitchFamily="34" charset="-128"/>
                <a:cs typeface="ＭＳ Ｐゴシック" charset="0"/>
              </a:rPr>
              <a:t> K</a:t>
            </a:r>
            <a:r>
              <a:rPr lang="tr-TR" b="1" i="1" dirty="0" smtClean="0">
                <a:solidFill>
                  <a:srgbClr val="FF0000"/>
                </a:solidFill>
                <a:latin typeface="Cambria" pitchFamily="18" charset="0"/>
                <a:ea typeface="ＭＳ Ｐゴシック" pitchFamily="34" charset="-128"/>
                <a:cs typeface="ＭＳ Ｐゴシック" charset="0"/>
              </a:rPr>
              <a:t>ontenjan </a:t>
            </a:r>
            <a:r>
              <a:rPr lang="tr-TR" b="1" i="1" dirty="0">
                <a:solidFill>
                  <a:srgbClr val="FF0000"/>
                </a:solidFill>
                <a:latin typeface="Cambria" pitchFamily="18" charset="0"/>
                <a:ea typeface="ＭＳ Ｐゴシック" pitchFamily="34" charset="-128"/>
                <a:cs typeface="ＭＳ Ｐゴシック" charset="0"/>
              </a:rPr>
              <a:t>fazlası katılımcıya program başlangıcından itibaren yapılan ödemeler tespit tarihinden itibaren yasal faizi ile işverenden tahsil edilir  </a:t>
            </a:r>
            <a:r>
              <a:rPr lang="tr-TR" b="1" i="1" dirty="0" smtClean="0">
                <a:solidFill>
                  <a:srgbClr val="FF0000"/>
                </a:solidFill>
                <a:latin typeface="Cambria" pitchFamily="18" charset="0"/>
                <a:ea typeface="ＭＳ Ｐゴシック" pitchFamily="34" charset="-128"/>
                <a:cs typeface="ＭＳ Ｐゴシック" charset="0"/>
              </a:rPr>
              <a:t>ve programa </a:t>
            </a:r>
            <a:r>
              <a:rPr lang="tr-TR" b="1" i="1" dirty="0">
                <a:solidFill>
                  <a:srgbClr val="FF0000"/>
                </a:solidFill>
                <a:latin typeface="Cambria" pitchFamily="18" charset="0"/>
                <a:ea typeface="ＭＳ Ｐゴシック" pitchFamily="34" charset="-128"/>
                <a:cs typeface="ＭＳ Ｐゴシック" charset="0"/>
              </a:rPr>
              <a:t>devam </a:t>
            </a:r>
            <a:r>
              <a:rPr lang="tr-TR" b="1" i="1" dirty="0" smtClean="0">
                <a:solidFill>
                  <a:srgbClr val="FF0000"/>
                </a:solidFill>
                <a:latin typeface="Cambria" pitchFamily="18" charset="0"/>
                <a:ea typeface="ＭＳ Ｐゴシック" pitchFamily="34" charset="-128"/>
                <a:cs typeface="ＭＳ Ｐゴシック" charset="0"/>
              </a:rPr>
              <a:t>olunur.</a:t>
            </a: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28</a:t>
            </a:fld>
            <a:endParaRPr lang="es-ES"/>
          </a:p>
        </p:txBody>
      </p:sp>
    </p:spTree>
    <p:extLst>
      <p:ext uri="{BB962C8B-B14F-4D97-AF65-F5344CB8AC3E}">
        <p14:creationId xmlns:p14="http://schemas.microsoft.com/office/powerpoint/2010/main" val="713812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0" y="764704"/>
            <a:ext cx="4176961" cy="914400"/>
          </a:xfrm>
        </p:spPr>
        <p:txBody>
          <a:bodyPr/>
          <a:lstStyle/>
          <a:p>
            <a:r>
              <a:rPr lang="tr-TR" dirty="0">
                <a:solidFill>
                  <a:srgbClr val="FF0000"/>
                </a:solidFill>
                <a:effectLst/>
              </a:rPr>
              <a:t>PROGRAMIN İŞLEYİŞ SÜRECİ</a:t>
            </a:r>
            <a:endParaRPr lang="tr-TR" dirty="0"/>
          </a:p>
        </p:txBody>
      </p:sp>
      <p:sp>
        <p:nvSpPr>
          <p:cNvPr id="3" name="İçerik Yer Tutucusu 2"/>
          <p:cNvSpPr>
            <a:spLocks noGrp="1"/>
          </p:cNvSpPr>
          <p:nvPr>
            <p:ph idx="1"/>
          </p:nvPr>
        </p:nvSpPr>
        <p:spPr>
          <a:xfrm>
            <a:off x="533400" y="1772816"/>
            <a:ext cx="7772400" cy="4094584"/>
          </a:xfrm>
        </p:spPr>
        <p:txBody>
          <a:bodyPr/>
          <a:lstStyle/>
          <a:p>
            <a:pPr marL="0" lvl="1" indent="0">
              <a:buNone/>
            </a:pPr>
            <a:r>
              <a:rPr lang="tr-TR" sz="2000" b="1" dirty="0">
                <a:solidFill>
                  <a:srgbClr val="00B050"/>
                </a:solidFill>
                <a:latin typeface="Cambria" pitchFamily="18" charset="0"/>
                <a:ea typeface="ＭＳ Ｐゴシック" pitchFamily="34" charset="-128"/>
                <a:cs typeface="ＭＳ Ｐゴシック" charset="0"/>
              </a:rPr>
              <a:t>KONTENJANIN TAMAMI KULLANILMAMIŞ İSE HERHANGİ BİR YAPTIRIM </a:t>
            </a:r>
            <a:r>
              <a:rPr lang="tr-TR" sz="2000" b="1" dirty="0" smtClean="0">
                <a:solidFill>
                  <a:srgbClr val="00B050"/>
                </a:solidFill>
                <a:latin typeface="Cambria" pitchFamily="18" charset="0"/>
                <a:ea typeface="ＭＳ Ｐゴシック" pitchFamily="34" charset="-128"/>
                <a:cs typeface="ＭＳ Ｐゴシック" charset="0"/>
              </a:rPr>
              <a:t>UYGULANMAYACAKTIR </a:t>
            </a:r>
          </a:p>
          <a:p>
            <a:pPr marL="0" lvl="1" indent="0">
              <a:buNone/>
            </a:pPr>
            <a:endParaRPr lang="tr-TR" sz="2000" b="1" dirty="0">
              <a:solidFill>
                <a:srgbClr val="00B050"/>
              </a:solidFill>
              <a:latin typeface="Cambria" pitchFamily="18" charset="0"/>
              <a:ea typeface="ＭＳ Ｐゴシック" pitchFamily="34" charset="-128"/>
              <a:cs typeface="ＭＳ Ｐゴシック" charset="0"/>
            </a:endParaRPr>
          </a:p>
          <a:p>
            <a:pPr marL="0" lvl="1" indent="0">
              <a:buNone/>
            </a:pPr>
            <a:r>
              <a:rPr lang="tr-TR" sz="2000" b="1" dirty="0" smtClean="0">
                <a:solidFill>
                  <a:srgbClr val="00B050"/>
                </a:solidFill>
                <a:latin typeface="Cambria" pitchFamily="18" charset="0"/>
                <a:ea typeface="ＭＳ Ｐゴシック" pitchFamily="34" charset="-128"/>
                <a:cs typeface="ＭＳ Ｐゴシック" charset="0"/>
              </a:rPr>
              <a:t>	TAVSİYE</a:t>
            </a:r>
          </a:p>
          <a:p>
            <a:pPr marL="0" lvl="1" indent="0">
              <a:buNone/>
            </a:pPr>
            <a:endParaRPr lang="tr-TR" sz="2000" b="1" dirty="0">
              <a:solidFill>
                <a:srgbClr val="00B050"/>
              </a:solidFill>
              <a:latin typeface="Cambria" pitchFamily="18" charset="0"/>
              <a:ea typeface="ＭＳ Ｐゴシック" pitchFamily="34" charset="-128"/>
              <a:cs typeface="ＭＳ Ｐゴシック" charset="0"/>
            </a:endParaRPr>
          </a:p>
          <a:p>
            <a:pPr marL="0" lvl="1" indent="0">
              <a:buNone/>
            </a:pPr>
            <a:endParaRPr lang="tr-TR" sz="2000" b="1" dirty="0">
              <a:solidFill>
                <a:srgbClr val="00B050"/>
              </a:solidFill>
              <a:latin typeface="Cambria" pitchFamily="18" charset="0"/>
              <a:ea typeface="ＭＳ Ｐゴシック" pitchFamily="34" charset="-128"/>
              <a:cs typeface="ＭＳ Ｐゴシック" charset="0"/>
            </a:endParaRP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29</a:t>
            </a:fld>
            <a:endParaRPr lang="es-ES"/>
          </a:p>
        </p:txBody>
      </p:sp>
      <p:sp>
        <p:nvSpPr>
          <p:cNvPr id="6" name="Oval 5"/>
          <p:cNvSpPr/>
          <p:nvPr/>
        </p:nvSpPr>
        <p:spPr bwMode="auto">
          <a:xfrm>
            <a:off x="1835696" y="3429000"/>
            <a:ext cx="4320480" cy="172819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9" name="Metin kutusu 8"/>
          <p:cNvSpPr txBox="1"/>
          <p:nvPr/>
        </p:nvSpPr>
        <p:spPr>
          <a:xfrm>
            <a:off x="939311" y="3277433"/>
            <a:ext cx="3168352" cy="2031325"/>
          </a:xfrm>
          <a:prstGeom prst="rect">
            <a:avLst/>
          </a:prstGeom>
          <a:noFill/>
        </p:spPr>
        <p:txBody>
          <a:bodyPr wrap="square" rtlCol="0">
            <a:spAutoFit/>
          </a:bodyPr>
          <a:lstStyle/>
          <a:p>
            <a:r>
              <a:rPr lang="tr-TR" dirty="0" smtClean="0"/>
              <a:t>KONTENJANI ETKİLEYECEK SINIRDA ÇALIŞANI OLAN İŞVERENLERE KONTENJANDAN EKSİK KATILIMCI VERİLMESİ TEKLİF EDİLEBİLİR</a:t>
            </a:r>
            <a:endParaRPr lang="tr-TR" dirty="0"/>
          </a:p>
        </p:txBody>
      </p:sp>
      <p:graphicFrame>
        <p:nvGraphicFramePr>
          <p:cNvPr id="10" name="Tablo 9"/>
          <p:cNvGraphicFramePr>
            <a:graphicFrameLocks noGrp="1"/>
          </p:cNvGraphicFramePr>
          <p:nvPr/>
        </p:nvGraphicFramePr>
        <p:xfrm>
          <a:off x="866899" y="3301340"/>
          <a:ext cx="3336966" cy="2101933"/>
        </p:xfrm>
        <a:graphic>
          <a:graphicData uri="http://schemas.openxmlformats.org/drawingml/2006/table">
            <a:tbl>
              <a:tblPr/>
              <a:tblGrid>
                <a:gridCol w="3336966"/>
              </a:tblGrid>
              <a:tr h="2101933">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068960"/>
            <a:ext cx="3611893"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881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2464" y="1340768"/>
            <a:ext cx="8136904" cy="4701497"/>
          </a:xfrm>
        </p:spPr>
        <p:txBody>
          <a:bodyPr/>
          <a:lstStyle/>
          <a:p>
            <a:pPr marL="0" lvl="1" indent="0" algn="just" fontAlgn="auto">
              <a:lnSpc>
                <a:spcPct val="90000"/>
              </a:lnSpc>
              <a:spcAft>
                <a:spcPts val="0"/>
              </a:spcAft>
              <a:buNone/>
              <a:defRPr/>
            </a:pPr>
            <a:r>
              <a:rPr lang="tr-TR" sz="2400" dirty="0" smtClean="0">
                <a:solidFill>
                  <a:srgbClr val="000000"/>
                </a:solidFill>
                <a:latin typeface="Cambria" panose="02040503050406030204" pitchFamily="18" charset="0"/>
                <a:ea typeface="+mn-ea"/>
                <a:cs typeface="Arial" charset="0"/>
              </a:rPr>
              <a:t>Kuruma kayıtlı işsizlerin kuruma kayıtlı işyerlerinde;</a:t>
            </a:r>
          </a:p>
          <a:p>
            <a:pPr marL="342900" lvl="1" indent="-342900" algn="just" fontAlgn="auto">
              <a:lnSpc>
                <a:spcPct val="90000"/>
              </a:lnSpc>
              <a:spcAft>
                <a:spcPts val="0"/>
              </a:spcAft>
              <a:buBlip>
                <a:blip r:embed="rId2"/>
              </a:buBlip>
              <a:defRPr/>
            </a:pPr>
            <a:r>
              <a:rPr lang="tr-TR" sz="2400" b="1" dirty="0" smtClean="0">
                <a:solidFill>
                  <a:srgbClr val="FF0000"/>
                </a:solidFill>
                <a:latin typeface="Cambria" panose="02040503050406030204" pitchFamily="18" charset="0"/>
                <a:ea typeface="+mn-ea"/>
                <a:cs typeface="Arial" charset="0"/>
              </a:rPr>
              <a:t> teorik bilgilerini uygulama yaparak pekiştirmelerini </a:t>
            </a:r>
          </a:p>
          <a:p>
            <a:pPr marL="342900" lvl="1" indent="-342900" algn="just" fontAlgn="auto">
              <a:lnSpc>
                <a:spcPct val="90000"/>
              </a:lnSpc>
              <a:spcAft>
                <a:spcPts val="0"/>
              </a:spcAft>
              <a:buBlip>
                <a:blip r:embed="rId2"/>
              </a:buBlip>
              <a:defRPr/>
            </a:pPr>
            <a:r>
              <a:rPr lang="tr-TR" sz="2400" b="1" dirty="0" smtClean="0">
                <a:solidFill>
                  <a:srgbClr val="FF0000"/>
                </a:solidFill>
                <a:latin typeface="Cambria" panose="02040503050406030204" pitchFamily="18" charset="0"/>
                <a:ea typeface="+mn-ea"/>
                <a:cs typeface="Arial" charset="0"/>
              </a:rPr>
              <a:t> mesleki deneyim kazanmalarını </a:t>
            </a:r>
            <a:r>
              <a:rPr lang="tr-TR" sz="2400" dirty="0" smtClean="0">
                <a:solidFill>
                  <a:srgbClr val="000000"/>
                </a:solidFill>
                <a:latin typeface="Cambria" panose="02040503050406030204" pitchFamily="18" charset="0"/>
                <a:ea typeface="+mn-ea"/>
                <a:cs typeface="Arial" charset="0"/>
              </a:rPr>
              <a:t>sağlamak amacıyla düzenlenir.</a:t>
            </a:r>
          </a:p>
          <a:p>
            <a:pPr marL="342900" lvl="1" indent="-342900" algn="just" fontAlgn="auto">
              <a:lnSpc>
                <a:spcPct val="90000"/>
              </a:lnSpc>
              <a:spcAft>
                <a:spcPts val="0"/>
              </a:spcAft>
              <a:buFont typeface="Wingdings" pitchFamily="2" charset="2"/>
              <a:buChar char="ü"/>
              <a:defRPr/>
            </a:pPr>
            <a:r>
              <a:rPr lang="tr-TR" sz="2400" dirty="0" smtClean="0">
                <a:solidFill>
                  <a:srgbClr val="000000"/>
                </a:solidFill>
                <a:latin typeface="Cambria" panose="02040503050406030204" pitchFamily="18" charset="0"/>
                <a:ea typeface="+mn-ea"/>
                <a:cs typeface="Arial" charset="0"/>
              </a:rPr>
              <a:t> </a:t>
            </a:r>
            <a:r>
              <a:rPr lang="tr-TR" sz="2400" dirty="0">
                <a:solidFill>
                  <a:schemeClr val="tx1"/>
                </a:solidFill>
                <a:latin typeface="Cambria" panose="02040503050406030204" pitchFamily="18" charset="0"/>
              </a:rPr>
              <a:t>Program, işverenin istihdam edeceği kişiyi kendisinin yetiştirmesine olanak sağlamaktadır.</a:t>
            </a:r>
          </a:p>
          <a:p>
            <a:pPr marL="342900" lvl="1" indent="-342900" algn="just" fontAlgn="auto">
              <a:lnSpc>
                <a:spcPct val="90000"/>
              </a:lnSpc>
              <a:spcAft>
                <a:spcPts val="0"/>
              </a:spcAft>
              <a:buFont typeface="Wingdings" pitchFamily="2" charset="2"/>
              <a:buChar char="ü"/>
              <a:defRPr/>
            </a:pPr>
            <a:r>
              <a:rPr lang="tr-TR" sz="2400" dirty="0" smtClean="0">
                <a:solidFill>
                  <a:schemeClr val="tx1"/>
                </a:solidFill>
                <a:latin typeface="Cambria" panose="02040503050406030204" pitchFamily="18" charset="0"/>
              </a:rPr>
              <a:t>İşveren katılımcı adaylarını </a:t>
            </a:r>
            <a:r>
              <a:rPr lang="tr-TR" sz="2400" b="1" dirty="0" smtClean="0">
                <a:solidFill>
                  <a:srgbClr val="00B050"/>
                </a:solidFill>
                <a:latin typeface="Cambria" panose="02040503050406030204" pitchFamily="18" charset="0"/>
              </a:rPr>
              <a:t>kendisi belirleyebileceği </a:t>
            </a:r>
            <a:r>
              <a:rPr lang="tr-TR" sz="2400" dirty="0" smtClean="0">
                <a:solidFill>
                  <a:schemeClr val="tx1"/>
                </a:solidFill>
                <a:latin typeface="Cambria" panose="02040503050406030204" pitchFamily="18" charset="0"/>
              </a:rPr>
              <a:t>gibi Kurumdan da talep edebilir.</a:t>
            </a:r>
          </a:p>
          <a:p>
            <a:pPr marL="342900" lvl="1" indent="-342900" algn="just" fontAlgn="auto">
              <a:lnSpc>
                <a:spcPct val="90000"/>
              </a:lnSpc>
              <a:spcAft>
                <a:spcPts val="0"/>
              </a:spcAft>
              <a:buFont typeface="Wingdings" pitchFamily="2" charset="2"/>
              <a:buChar char="ü"/>
              <a:defRPr/>
            </a:pPr>
            <a:r>
              <a:rPr lang="tr-TR" sz="2400" dirty="0" smtClean="0">
                <a:solidFill>
                  <a:schemeClr val="tx1"/>
                </a:solidFill>
                <a:latin typeface="Cambria" panose="02040503050406030204" pitchFamily="18" charset="0"/>
              </a:rPr>
              <a:t>Katılımcı da programa katılmak istediği </a:t>
            </a:r>
            <a:r>
              <a:rPr lang="tr-TR" sz="2400" b="1" dirty="0" smtClean="0">
                <a:solidFill>
                  <a:srgbClr val="00B050"/>
                </a:solidFill>
                <a:latin typeface="Cambria" panose="02040503050406030204" pitchFamily="18" charset="0"/>
              </a:rPr>
              <a:t>işyerini kendi bulabileceği</a:t>
            </a:r>
            <a:r>
              <a:rPr lang="tr-TR" sz="2400" dirty="0" smtClean="0">
                <a:solidFill>
                  <a:schemeClr val="tx1"/>
                </a:solidFill>
                <a:latin typeface="Cambria" panose="02040503050406030204" pitchFamily="18" charset="0"/>
              </a:rPr>
              <a:t> gibi Kuruma da başvurabilir. </a:t>
            </a:r>
          </a:p>
          <a:p>
            <a:pPr marL="342900" lvl="1" indent="-342900" algn="just" fontAlgn="auto">
              <a:lnSpc>
                <a:spcPct val="90000"/>
              </a:lnSpc>
              <a:spcAft>
                <a:spcPts val="0"/>
              </a:spcAft>
              <a:buFont typeface="Wingdings" pitchFamily="2" charset="2"/>
              <a:buChar char="ü"/>
              <a:defRPr/>
            </a:pPr>
            <a:endParaRPr lang="tr-TR" sz="2400" dirty="0">
              <a:latin typeface="Cambria" panose="02040503050406030204" pitchFamily="18" charset="0"/>
            </a:endParaRP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3</a:t>
            </a:fld>
            <a:endParaRPr lang="es-ES"/>
          </a:p>
        </p:txBody>
      </p:sp>
      <p:sp>
        <p:nvSpPr>
          <p:cNvPr id="6" name="İçerik Yer Tutucusu 2"/>
          <p:cNvSpPr txBox="1">
            <a:spLocks/>
          </p:cNvSpPr>
          <p:nvPr/>
        </p:nvSpPr>
        <p:spPr bwMode="auto">
          <a:xfrm>
            <a:off x="4572000" y="552576"/>
            <a:ext cx="4569726" cy="394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ctr">
              <a:buFontTx/>
              <a:buNone/>
            </a:pPr>
            <a:r>
              <a:rPr lang="tr-TR" sz="2400" b="1" kern="0" dirty="0" smtClean="0">
                <a:solidFill>
                  <a:srgbClr val="FF0000"/>
                </a:solidFill>
              </a:rPr>
              <a:t>    PROGRAMIN AMACI</a:t>
            </a:r>
          </a:p>
          <a:p>
            <a:pPr marL="0" indent="0" algn="ctr">
              <a:buFontTx/>
              <a:buNone/>
            </a:pPr>
            <a:endParaRPr lang="tr-TR" sz="2400" b="1" kern="0"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326" y="5157192"/>
            <a:ext cx="476250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382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30</a:t>
            </a:fld>
            <a:endParaRPr lang="es-ES"/>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3320" y="1892595"/>
            <a:ext cx="8170195" cy="412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çerik Yer Tutucusu 2"/>
          <p:cNvSpPr txBox="1">
            <a:spLocks/>
          </p:cNvSpPr>
          <p:nvPr/>
        </p:nvSpPr>
        <p:spPr bwMode="auto">
          <a:xfrm>
            <a:off x="4572000" y="552576"/>
            <a:ext cx="4569726" cy="394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ctr">
              <a:buFontTx/>
              <a:buNone/>
            </a:pPr>
            <a:r>
              <a:rPr lang="tr-TR" sz="2400" b="1" kern="0" dirty="0" smtClean="0">
                <a:solidFill>
                  <a:srgbClr val="FF0000"/>
                </a:solidFill>
              </a:rPr>
              <a:t>    </a:t>
            </a:r>
            <a:r>
              <a:rPr lang="tr-TR" sz="2400" b="1" dirty="0">
                <a:solidFill>
                  <a:srgbClr val="FF0000"/>
                </a:solidFill>
              </a:rPr>
              <a:t>PROGRAMIN İŞLEYİŞ SÜRECİ</a:t>
            </a:r>
            <a:endParaRPr lang="tr-TR" sz="2400" b="1" kern="0" dirty="0" smtClean="0">
              <a:solidFill>
                <a:srgbClr val="FF0000"/>
              </a:solidFill>
            </a:endParaRPr>
          </a:p>
          <a:p>
            <a:pPr marL="0" indent="0" algn="ctr">
              <a:buFontTx/>
              <a:buNone/>
            </a:pPr>
            <a:endParaRPr lang="tr-TR" sz="2400" b="1" kern="0" dirty="0">
              <a:solidFill>
                <a:srgbClr val="FF0000"/>
              </a:solidFill>
            </a:endParaRPr>
          </a:p>
        </p:txBody>
      </p:sp>
      <p:sp>
        <p:nvSpPr>
          <p:cNvPr id="5" name="Dikdörtgen 4"/>
          <p:cNvSpPr/>
          <p:nvPr/>
        </p:nvSpPr>
        <p:spPr>
          <a:xfrm>
            <a:off x="2051720" y="1340768"/>
            <a:ext cx="3403496" cy="369332"/>
          </a:xfrm>
          <a:prstGeom prst="rect">
            <a:avLst/>
          </a:prstGeom>
        </p:spPr>
        <p:txBody>
          <a:bodyPr wrap="none">
            <a:spAutoFit/>
          </a:bodyPr>
          <a:lstStyle/>
          <a:p>
            <a:r>
              <a:rPr lang="tr-TR" b="1" i="1" u="sng" dirty="0"/>
              <a:t>PROGRAMIN UYGULANMASI</a:t>
            </a:r>
          </a:p>
        </p:txBody>
      </p:sp>
    </p:spTree>
    <p:extLst>
      <p:ext uri="{BB962C8B-B14F-4D97-AF65-F5344CB8AC3E}">
        <p14:creationId xmlns:p14="http://schemas.microsoft.com/office/powerpoint/2010/main" val="222048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effectLst/>
              </a:rPr>
              <a:t>TAAHHÜTNAMELERLE KONTROL</a:t>
            </a:r>
            <a:endParaRPr lang="tr-TR" dirty="0"/>
          </a:p>
        </p:txBody>
      </p:sp>
      <p:sp>
        <p:nvSpPr>
          <p:cNvPr id="3" name="İçerik Yer Tutucusu 2"/>
          <p:cNvSpPr>
            <a:spLocks noGrp="1"/>
          </p:cNvSpPr>
          <p:nvPr>
            <p:ph idx="1"/>
          </p:nvPr>
        </p:nvSpPr>
        <p:spPr/>
        <p:txBody>
          <a:bodyPr/>
          <a:lstStyle/>
          <a:p>
            <a:pPr marL="0" indent="0" algn="ctr">
              <a:buNone/>
            </a:pPr>
            <a:r>
              <a:rPr lang="tr-TR" b="1" dirty="0">
                <a:solidFill>
                  <a:schemeClr val="tx1"/>
                </a:solidFill>
              </a:rPr>
              <a:t>BAŞVURU- </a:t>
            </a:r>
            <a:r>
              <a:rPr lang="tr-TR" b="1" dirty="0">
                <a:solidFill>
                  <a:srgbClr val="FF0000"/>
                </a:solidFill>
              </a:rPr>
              <a:t>02.03.2016</a:t>
            </a:r>
            <a:r>
              <a:rPr lang="tr-TR" b="1" dirty="0">
                <a:solidFill>
                  <a:schemeClr val="tx1"/>
                </a:solidFill>
              </a:rPr>
              <a:t> ( </a:t>
            </a:r>
            <a:r>
              <a:rPr lang="tr-TR" b="1" dirty="0">
                <a:solidFill>
                  <a:srgbClr val="FF0000"/>
                </a:solidFill>
              </a:rPr>
              <a:t>EK-20 </a:t>
            </a:r>
            <a:r>
              <a:rPr lang="tr-TR" b="1" dirty="0">
                <a:solidFill>
                  <a:srgbClr val="00B0F0"/>
                </a:solidFill>
              </a:rPr>
              <a:t>&gt;&gt;&gt; </a:t>
            </a:r>
            <a:r>
              <a:rPr lang="tr-TR" b="1" dirty="0">
                <a:solidFill>
                  <a:srgbClr val="FF0000"/>
                </a:solidFill>
              </a:rPr>
              <a:t>451 ÇALIŞAN </a:t>
            </a:r>
            <a:r>
              <a:rPr lang="tr-TR" b="1" dirty="0">
                <a:solidFill>
                  <a:schemeClr val="tx1"/>
                </a:solidFill>
              </a:rPr>
              <a:t>)</a:t>
            </a:r>
          </a:p>
          <a:p>
            <a:pPr marL="0" indent="0" algn="ctr">
              <a:buNone/>
            </a:pPr>
            <a:endParaRPr lang="tr-TR" b="1" dirty="0">
              <a:solidFill>
                <a:schemeClr val="tx1"/>
              </a:solidFill>
            </a:endParaRPr>
          </a:p>
          <a:p>
            <a:pPr marL="0" indent="0" algn="ctr">
              <a:buNone/>
            </a:pPr>
            <a:r>
              <a:rPr lang="tr-TR" b="1" dirty="0" smtClean="0">
                <a:solidFill>
                  <a:schemeClr val="tx1"/>
                </a:solidFill>
              </a:rPr>
              <a:t>İŞKUR </a:t>
            </a:r>
            <a:r>
              <a:rPr lang="tr-TR" b="1" dirty="0" smtClean="0">
                <a:solidFill>
                  <a:schemeClr val="tx1"/>
                </a:solidFill>
              </a:rPr>
              <a:t>İL MÜDÜRLÜĞÜ </a:t>
            </a:r>
            <a:r>
              <a:rPr lang="tr-TR" b="1" dirty="0">
                <a:solidFill>
                  <a:schemeClr val="tx1"/>
                </a:solidFill>
              </a:rPr>
              <a:t>DEĞERLENDİRME</a:t>
            </a:r>
          </a:p>
          <a:p>
            <a:pPr marL="0" indent="0" algn="ctr">
              <a:buNone/>
            </a:pPr>
            <a:r>
              <a:rPr lang="tr-TR" b="1" dirty="0" smtClean="0">
                <a:solidFill>
                  <a:srgbClr val="FF0000"/>
                </a:solidFill>
              </a:rPr>
              <a:t>15.03.2016 </a:t>
            </a:r>
            <a:r>
              <a:rPr lang="tr-TR" b="1" dirty="0">
                <a:solidFill>
                  <a:schemeClr val="tx1"/>
                </a:solidFill>
              </a:rPr>
              <a:t>- BAŞLAMA TARİHİ</a:t>
            </a:r>
          </a:p>
          <a:p>
            <a:pPr marL="457200" indent="-457200">
              <a:buFont typeface="+mj-lt"/>
              <a:buAutoNum type="arabicPeriod"/>
            </a:pPr>
            <a:r>
              <a:rPr lang="tr-TR" b="1" dirty="0" smtClean="0">
                <a:solidFill>
                  <a:schemeClr val="tx1"/>
                </a:solidFill>
              </a:rPr>
              <a:t>İşveren </a:t>
            </a:r>
            <a:r>
              <a:rPr lang="tr-TR" b="1" u="sng" dirty="0">
                <a:solidFill>
                  <a:srgbClr val="FF0000"/>
                </a:solidFill>
              </a:rPr>
              <a:t>15.03.2016 </a:t>
            </a:r>
            <a:r>
              <a:rPr lang="tr-TR" b="1" dirty="0">
                <a:solidFill>
                  <a:schemeClr val="tx1"/>
                </a:solidFill>
              </a:rPr>
              <a:t>Tarihine Ait </a:t>
            </a:r>
            <a:r>
              <a:rPr lang="tr-TR" b="1" u="sng" dirty="0">
                <a:solidFill>
                  <a:srgbClr val="FF0000"/>
                </a:solidFill>
              </a:rPr>
              <a:t>EK-33</a:t>
            </a:r>
            <a:r>
              <a:rPr lang="tr-TR" b="1" dirty="0">
                <a:solidFill>
                  <a:schemeClr val="tx1"/>
                </a:solidFill>
              </a:rPr>
              <a:t> Verecek</a:t>
            </a:r>
          </a:p>
          <a:p>
            <a:pPr marL="457200" indent="-457200">
              <a:buFont typeface="+mj-lt"/>
              <a:buAutoNum type="arabicPeriod"/>
            </a:pPr>
            <a:r>
              <a:rPr lang="tr-TR" b="1" dirty="0">
                <a:solidFill>
                  <a:schemeClr val="tx1"/>
                </a:solidFill>
              </a:rPr>
              <a:t>İşveren </a:t>
            </a:r>
            <a:r>
              <a:rPr lang="tr-TR" b="1" dirty="0">
                <a:solidFill>
                  <a:srgbClr val="FF0000"/>
                </a:solidFill>
              </a:rPr>
              <a:t>EK-33 ile 395 </a:t>
            </a:r>
            <a:r>
              <a:rPr lang="tr-TR" b="1" dirty="0">
                <a:solidFill>
                  <a:schemeClr val="tx1"/>
                </a:solidFill>
              </a:rPr>
              <a:t>Çalışan Beyan Etti</a:t>
            </a:r>
          </a:p>
          <a:p>
            <a:pPr marL="457200" indent="-457200">
              <a:buFont typeface="+mj-lt"/>
              <a:buAutoNum type="arabicPeriod"/>
            </a:pPr>
            <a:r>
              <a:rPr lang="tr-TR" b="1" u="sng" dirty="0">
                <a:solidFill>
                  <a:srgbClr val="FF0000"/>
                </a:solidFill>
              </a:rPr>
              <a:t>Kontenjan 395 </a:t>
            </a:r>
            <a:r>
              <a:rPr lang="tr-TR" b="1" dirty="0">
                <a:solidFill>
                  <a:schemeClr val="tx1"/>
                </a:solidFill>
              </a:rPr>
              <a:t>Sayısına Göre Hesaplanacak</a:t>
            </a:r>
          </a:p>
          <a:p>
            <a:pPr marL="457200" indent="-457200">
              <a:buFont typeface="+mj-lt"/>
              <a:buAutoNum type="arabicPeriod"/>
            </a:pPr>
            <a:r>
              <a:rPr lang="tr-TR" b="1" dirty="0">
                <a:solidFill>
                  <a:schemeClr val="tx1"/>
                </a:solidFill>
              </a:rPr>
              <a:t>Belge Teslim Edildiğinde  </a:t>
            </a:r>
            <a:r>
              <a:rPr lang="tr-TR" b="1" u="sng" dirty="0">
                <a:solidFill>
                  <a:srgbClr val="FF0000"/>
                </a:solidFill>
              </a:rPr>
              <a:t>15.03.2016</a:t>
            </a:r>
            <a:r>
              <a:rPr lang="tr-TR" b="1" dirty="0">
                <a:solidFill>
                  <a:schemeClr val="tx1"/>
                </a:solidFill>
              </a:rPr>
              <a:t> Tarihindeki (</a:t>
            </a:r>
            <a:r>
              <a:rPr lang="tr-TR" b="1" u="sng" dirty="0">
                <a:solidFill>
                  <a:srgbClr val="FF0000"/>
                </a:solidFill>
              </a:rPr>
              <a:t>EK-33) Sayı Kontrol Edilecek.</a:t>
            </a: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31</a:t>
            </a:fld>
            <a:endParaRPr lang="es-ES"/>
          </a:p>
        </p:txBody>
      </p:sp>
    </p:spTree>
    <p:extLst>
      <p:ext uri="{BB962C8B-B14F-4D97-AF65-F5344CB8AC3E}">
        <p14:creationId xmlns:p14="http://schemas.microsoft.com/office/powerpoint/2010/main" val="4249938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67944" y="692696"/>
            <a:ext cx="4392985" cy="554186"/>
          </a:xfrm>
        </p:spPr>
        <p:txBody>
          <a:bodyPr/>
          <a:lstStyle/>
          <a:p>
            <a:r>
              <a:rPr lang="tr-TR" dirty="0">
                <a:solidFill>
                  <a:srgbClr val="FF0000"/>
                </a:solidFill>
                <a:effectLst/>
              </a:rPr>
              <a:t>PROGRAMIN İŞLEYİŞ SÜRECİ</a:t>
            </a:r>
            <a:endParaRPr lang="tr-TR" dirty="0">
              <a:effectLst/>
            </a:endParaRPr>
          </a:p>
        </p:txBody>
      </p:sp>
      <p:sp>
        <p:nvSpPr>
          <p:cNvPr id="3" name="İçerik Yer Tutucusu 2"/>
          <p:cNvSpPr>
            <a:spLocks noGrp="1"/>
          </p:cNvSpPr>
          <p:nvPr>
            <p:ph idx="1"/>
          </p:nvPr>
        </p:nvSpPr>
        <p:spPr>
          <a:xfrm>
            <a:off x="533400" y="1412776"/>
            <a:ext cx="7999040" cy="5112568"/>
          </a:xfrm>
        </p:spPr>
        <p:txBody>
          <a:bodyPr/>
          <a:lstStyle/>
          <a:p>
            <a:pPr marL="0" lvl="1" indent="0" algn="just" defTabSz="457200">
              <a:spcBef>
                <a:spcPts val="1200"/>
              </a:spcBef>
              <a:spcAft>
                <a:spcPts val="600"/>
              </a:spcAft>
              <a:buClr>
                <a:srgbClr val="0099FF"/>
              </a:buClr>
              <a:buSzPct val="100000"/>
              <a:buNone/>
              <a:defRPr/>
            </a:pPr>
            <a:r>
              <a:rPr lang="tr-TR" sz="2000" dirty="0" smtClean="0">
                <a:solidFill>
                  <a:schemeClr val="tx1"/>
                </a:solidFill>
                <a:latin typeface="Cambria" pitchFamily="18" charset="0"/>
                <a:ea typeface="ＭＳ Ｐゴシック" pitchFamily="34" charset="-128"/>
                <a:cs typeface="ＭＳ Ｐゴシック" charset="0"/>
              </a:rPr>
              <a:t>				       </a:t>
            </a:r>
            <a:r>
              <a:rPr lang="tr-TR" sz="3200" b="1" dirty="0" smtClean="0">
                <a:solidFill>
                  <a:srgbClr val="FF0000"/>
                </a:solidFill>
                <a:latin typeface="Cambria" pitchFamily="18" charset="0"/>
                <a:ea typeface="ＭＳ Ｐゴシック" pitchFamily="34" charset="-128"/>
                <a:cs typeface="ＭＳ Ｐゴシック" charset="0"/>
              </a:rPr>
              <a:t>TEMEL KURAL</a:t>
            </a:r>
          </a:p>
          <a:p>
            <a:pPr marL="0" lvl="1" indent="0" algn="ctr" defTabSz="457200">
              <a:spcBef>
                <a:spcPts val="1200"/>
              </a:spcBef>
              <a:spcAft>
                <a:spcPts val="600"/>
              </a:spcAft>
              <a:buClr>
                <a:srgbClr val="0099FF"/>
              </a:buClr>
              <a:buSzPct val="100000"/>
              <a:buNone/>
              <a:defRPr/>
            </a:pPr>
            <a:r>
              <a:rPr lang="tr-TR" sz="2000" dirty="0" smtClean="0">
                <a:solidFill>
                  <a:schemeClr val="tx1"/>
                </a:solidFill>
                <a:latin typeface="Cambria" pitchFamily="18" charset="0"/>
                <a:ea typeface="ＭＳ Ｐゴシック" pitchFamily="34" charset="-128"/>
                <a:cs typeface="ＭＳ Ｐゴシック" charset="0"/>
              </a:rPr>
              <a:t>           </a:t>
            </a:r>
            <a:r>
              <a:rPr lang="tr-TR" sz="2400" b="1" dirty="0" smtClean="0">
                <a:solidFill>
                  <a:srgbClr val="002060"/>
                </a:solidFill>
                <a:latin typeface="Cambria" pitchFamily="18" charset="0"/>
                <a:ea typeface="ＭＳ Ｐゴシック" pitchFamily="34" charset="-128"/>
                <a:cs typeface="ＭＳ Ｐゴシック" charset="0"/>
              </a:rPr>
              <a:t>BİTİŞ TARİHİNDEKİ SAYININ BAŞLANGIÇ TARİHİNDEKİ SAYIDAN YÜKSEK VEYA BU SAYIYA EŞİT OLMASI</a:t>
            </a:r>
          </a:p>
          <a:p>
            <a:pPr marL="0" lvl="1" indent="0" algn="just" defTabSz="457200">
              <a:spcBef>
                <a:spcPts val="1200"/>
              </a:spcBef>
              <a:spcAft>
                <a:spcPts val="600"/>
              </a:spcAft>
              <a:buClr>
                <a:srgbClr val="0099FF"/>
              </a:buClr>
              <a:buSzPct val="100000"/>
              <a:buNone/>
              <a:defRPr/>
            </a:pPr>
            <a:r>
              <a:rPr lang="tr-TR" sz="2000" dirty="0" smtClean="0">
                <a:solidFill>
                  <a:schemeClr val="tx1"/>
                </a:solidFill>
                <a:latin typeface="Cambria" pitchFamily="18" charset="0"/>
                <a:ea typeface="ＭＳ Ｐゴシック" pitchFamily="34" charset="-128"/>
                <a:cs typeface="ＭＳ Ｐゴシック" charset="0"/>
              </a:rPr>
              <a:t> 		</a:t>
            </a:r>
            <a:r>
              <a:rPr lang="tr-TR" sz="3200" b="1" dirty="0" smtClean="0">
                <a:solidFill>
                  <a:srgbClr val="FF0000"/>
                </a:solidFill>
                <a:latin typeface="Cambria" pitchFamily="18" charset="0"/>
                <a:ea typeface="ＭＳ Ｐゴシック" pitchFamily="34" charset="-128"/>
                <a:cs typeface="ＭＳ Ｐゴシック" charset="0"/>
              </a:rPr>
              <a:t>BU </a:t>
            </a:r>
            <a:r>
              <a:rPr lang="tr-TR" sz="3200" b="1" dirty="0">
                <a:solidFill>
                  <a:srgbClr val="FF0000"/>
                </a:solidFill>
                <a:latin typeface="Cambria" pitchFamily="18" charset="0"/>
                <a:ea typeface="ＭＳ Ｐゴシック" pitchFamily="34" charset="-128"/>
                <a:cs typeface="ＭＳ Ｐゴシック" charset="0"/>
              </a:rPr>
              <a:t>ŞART SAĞLANMAZSA NE OLUR?</a:t>
            </a:r>
          </a:p>
          <a:p>
            <a:pPr marL="344487" lvl="1" indent="-469900" algn="just" defTabSz="457200">
              <a:spcBef>
                <a:spcPts val="1200"/>
              </a:spcBef>
              <a:spcAft>
                <a:spcPts val="60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İşveren tespit </a:t>
            </a:r>
            <a:r>
              <a:rPr lang="tr-TR" sz="2000" dirty="0">
                <a:solidFill>
                  <a:schemeClr val="tx1"/>
                </a:solidFill>
                <a:latin typeface="Cambria" pitchFamily="18" charset="0"/>
                <a:ea typeface="ＭＳ Ｐゴシック" pitchFamily="34" charset="-128"/>
                <a:cs typeface="ＭＳ Ｐゴシック" charset="0"/>
              </a:rPr>
              <a:t>tarihinden itibaren </a:t>
            </a:r>
            <a:r>
              <a:rPr lang="tr-TR" sz="2000" dirty="0" smtClean="0">
                <a:solidFill>
                  <a:schemeClr val="tx1"/>
                </a:solidFill>
                <a:latin typeface="Cambria" pitchFamily="18" charset="0"/>
                <a:ea typeface="ＭＳ Ｐゴシック" pitchFamily="34" charset="-128"/>
                <a:cs typeface="ＭＳ Ｐゴシック" charset="0"/>
              </a:rPr>
              <a:t>1 </a:t>
            </a:r>
            <a:r>
              <a:rPr lang="tr-TR" sz="2000" dirty="0">
                <a:solidFill>
                  <a:schemeClr val="tx1"/>
                </a:solidFill>
                <a:latin typeface="Cambria" pitchFamily="18" charset="0"/>
                <a:ea typeface="ＭＳ Ｐゴシック" pitchFamily="34" charset="-128"/>
                <a:cs typeface="ＭＳ Ｐゴシック" charset="0"/>
              </a:rPr>
              <a:t>ay içerisinde </a:t>
            </a:r>
            <a:r>
              <a:rPr lang="tr-TR" sz="2000" b="1" dirty="0">
                <a:solidFill>
                  <a:srgbClr val="00B050"/>
                </a:solidFill>
                <a:latin typeface="Cambria" pitchFamily="18" charset="0"/>
                <a:ea typeface="ＭＳ Ｐゴシック" pitchFamily="34" charset="-128"/>
                <a:cs typeface="ＭＳ Ｐゴシック" charset="0"/>
              </a:rPr>
              <a:t>programın başladığı ve bittiği tarih arasındaki fiili çalışan sayıları arasındaki farka karşılık gelecek sayıda kişiyi istihdam ettiğini </a:t>
            </a:r>
            <a:r>
              <a:rPr lang="tr-TR" sz="2000" dirty="0" smtClean="0">
                <a:solidFill>
                  <a:schemeClr val="tx1"/>
                </a:solidFill>
                <a:latin typeface="Cambria" pitchFamily="18" charset="0"/>
                <a:ea typeface="ＭＳ Ｐゴシック" pitchFamily="34" charset="-128"/>
                <a:cs typeface="ＭＳ Ｐゴシック" charset="0"/>
              </a:rPr>
              <a:t>1 </a:t>
            </a:r>
            <a:r>
              <a:rPr lang="tr-TR" sz="2000" dirty="0">
                <a:solidFill>
                  <a:schemeClr val="tx1"/>
                </a:solidFill>
                <a:latin typeface="Cambria" pitchFamily="18" charset="0"/>
                <a:ea typeface="ＭＳ Ｐゴシック" pitchFamily="34" charset="-128"/>
                <a:cs typeface="ＭＳ Ｐゴシック" charset="0"/>
              </a:rPr>
              <a:t>aylık sürenin bitiminden itibaren en geç </a:t>
            </a:r>
            <a:r>
              <a:rPr lang="tr-TR" sz="2000" dirty="0" smtClean="0">
                <a:solidFill>
                  <a:schemeClr val="tx1"/>
                </a:solidFill>
                <a:latin typeface="Cambria" pitchFamily="18" charset="0"/>
                <a:ea typeface="ＭＳ Ｐゴシック" pitchFamily="34" charset="-128"/>
                <a:cs typeface="ＭＳ Ｐゴシック" charset="0"/>
              </a:rPr>
              <a:t>5 </a:t>
            </a:r>
            <a:r>
              <a:rPr lang="tr-TR" sz="2000" dirty="0">
                <a:solidFill>
                  <a:schemeClr val="tx1"/>
                </a:solidFill>
                <a:latin typeface="Cambria" pitchFamily="18" charset="0"/>
                <a:ea typeface="ＭＳ Ｐゴシック" pitchFamily="34" charset="-128"/>
                <a:cs typeface="ＭＳ Ｐゴシック" charset="0"/>
              </a:rPr>
              <a:t>işgünü içinde il müdürlüğüne işe giriş bildirgesi ile birlikte </a:t>
            </a:r>
            <a:r>
              <a:rPr lang="tr-TR" sz="2000" dirty="0" smtClean="0">
                <a:solidFill>
                  <a:schemeClr val="tx1"/>
                </a:solidFill>
                <a:latin typeface="Cambria" pitchFamily="18" charset="0"/>
                <a:ea typeface="ＭＳ Ｐゴシック" pitchFamily="34" charset="-128"/>
                <a:cs typeface="ＭＳ Ｐゴシック" charset="0"/>
              </a:rPr>
              <a:t>bildirmelidir.</a:t>
            </a:r>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32</a:t>
            </a:fld>
            <a:endParaRPr lang="es-ES"/>
          </a:p>
        </p:txBody>
      </p:sp>
      <p:sp>
        <p:nvSpPr>
          <p:cNvPr id="6" name="Düzgün Beşgen 5"/>
          <p:cNvSpPr/>
          <p:nvPr/>
        </p:nvSpPr>
        <p:spPr bwMode="auto">
          <a:xfrm>
            <a:off x="1619672" y="1988840"/>
            <a:ext cx="1440160" cy="936104"/>
          </a:xfrm>
          <a:prstGeom prst="pentagon">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053005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375272822"/>
              </p:ext>
            </p:extLst>
          </p:nvPr>
        </p:nvGraphicFramePr>
        <p:xfrm>
          <a:off x="467222" y="2641001"/>
          <a:ext cx="8281563" cy="3312368"/>
        </p:xfrm>
        <a:graphic>
          <a:graphicData uri="http://schemas.openxmlformats.org/drawingml/2006/table">
            <a:tbl>
              <a:tblPr firstRow="1" firstCol="1" bandRow="1"/>
              <a:tblGrid>
                <a:gridCol w="8281563"/>
              </a:tblGrid>
              <a:tr h="3312368">
                <a:tc>
                  <a:txBody>
                    <a:bodyPr/>
                    <a:lstStyle/>
                    <a:p>
                      <a:pPr algn="just">
                        <a:lnSpc>
                          <a:spcPct val="100000"/>
                        </a:lnSpc>
                        <a:spcBef>
                          <a:spcPts val="600"/>
                        </a:spcBef>
                        <a:spcAft>
                          <a:spcPts val="0"/>
                        </a:spcAft>
                      </a:pPr>
                      <a:r>
                        <a:rPr lang="tr-TR" sz="2000" dirty="0" smtClean="0">
                          <a:effectLst/>
                          <a:latin typeface="Cambria"/>
                          <a:ea typeface="ヒラギノ明朝 Pro W3"/>
                          <a:cs typeface="Times New Roman"/>
                        </a:rPr>
                        <a:t>Tespit </a:t>
                      </a:r>
                      <a:r>
                        <a:rPr lang="tr-TR" sz="2000" dirty="0">
                          <a:effectLst/>
                          <a:latin typeface="Cambria"/>
                          <a:ea typeface="ヒラギノ明朝 Pro W3"/>
                          <a:cs typeface="Times New Roman"/>
                        </a:rPr>
                        <a:t>tarihinden itibaren 1 ay içerisinde</a:t>
                      </a:r>
                      <a:r>
                        <a:rPr lang="tr-TR" sz="2000" dirty="0" smtClean="0">
                          <a:effectLst/>
                          <a:latin typeface="Cambria"/>
                          <a:ea typeface="ヒラギノ明朝 Pro W3"/>
                          <a:cs typeface="Times New Roman"/>
                        </a:rPr>
                        <a:t>;</a:t>
                      </a:r>
                      <a:endParaRPr lang="tr-TR" sz="2000" dirty="0">
                        <a:effectLst/>
                        <a:latin typeface="Calibri"/>
                        <a:ea typeface="Times New Roman"/>
                        <a:cs typeface="Times New Roman"/>
                      </a:endParaRPr>
                    </a:p>
                    <a:p>
                      <a:pPr marL="342900" lvl="0" indent="-342900" algn="just">
                        <a:lnSpc>
                          <a:spcPct val="100000"/>
                        </a:lnSpc>
                        <a:spcBef>
                          <a:spcPts val="600"/>
                        </a:spcBef>
                        <a:spcAft>
                          <a:spcPts val="0"/>
                        </a:spcAft>
                        <a:buFont typeface="Wingdings"/>
                        <a:buChar char=""/>
                      </a:pPr>
                      <a:r>
                        <a:rPr lang="tr-TR" sz="2000" dirty="0">
                          <a:effectLst/>
                          <a:latin typeface="Cambria"/>
                          <a:ea typeface="ヒラギノ明朝 Pro W3"/>
                          <a:cs typeface="Times New Roman"/>
                        </a:rPr>
                        <a:t>programın başladığı ve bittiği tarih arasındaki fiili çalışan sayıları arasındaki </a:t>
                      </a:r>
                      <a:r>
                        <a:rPr lang="tr-TR" sz="2000" b="1" dirty="0">
                          <a:solidFill>
                            <a:srgbClr val="00B050"/>
                          </a:solidFill>
                          <a:effectLst/>
                          <a:latin typeface="Cambria"/>
                          <a:ea typeface="ヒラギノ明朝 Pro W3"/>
                          <a:cs typeface="Times New Roman"/>
                        </a:rPr>
                        <a:t>farka karşılık gelecek sayıda kişiyi</a:t>
                      </a:r>
                      <a:r>
                        <a:rPr lang="tr-TR" sz="2000" dirty="0">
                          <a:solidFill>
                            <a:srgbClr val="00B050"/>
                          </a:solidFill>
                          <a:effectLst/>
                          <a:latin typeface="Cambria"/>
                          <a:ea typeface="ヒラギノ明朝 Pro W3"/>
                          <a:cs typeface="Times New Roman"/>
                        </a:rPr>
                        <a:t> </a:t>
                      </a:r>
                      <a:r>
                        <a:rPr lang="tr-TR" sz="2000" dirty="0">
                          <a:effectLst/>
                          <a:latin typeface="Cambria"/>
                          <a:ea typeface="ヒラギノ明朝 Pro W3"/>
                          <a:cs typeface="Times New Roman"/>
                        </a:rPr>
                        <a:t>istihdam </a:t>
                      </a:r>
                      <a:r>
                        <a:rPr lang="tr-TR" sz="2000" dirty="0" smtClean="0">
                          <a:effectLst/>
                          <a:latin typeface="Cambria"/>
                          <a:ea typeface="ヒラギノ明朝 Pro W3"/>
                          <a:cs typeface="Times New Roman"/>
                        </a:rPr>
                        <a:t>ettiğini</a:t>
                      </a:r>
                      <a:endParaRPr lang="tr-TR" sz="2000" dirty="0">
                        <a:effectLst/>
                        <a:latin typeface="Calibri"/>
                        <a:ea typeface="Times New Roman"/>
                        <a:cs typeface="Times New Roman"/>
                      </a:endParaRPr>
                    </a:p>
                    <a:p>
                      <a:pPr marL="342900" lvl="0" indent="-342900" algn="just">
                        <a:lnSpc>
                          <a:spcPct val="100000"/>
                        </a:lnSpc>
                        <a:spcBef>
                          <a:spcPts val="600"/>
                        </a:spcBef>
                        <a:spcAft>
                          <a:spcPts val="0"/>
                        </a:spcAft>
                        <a:buFont typeface="Wingdings"/>
                        <a:buChar char=""/>
                      </a:pPr>
                      <a:r>
                        <a:rPr lang="tr-TR" sz="2000" b="1" dirty="0">
                          <a:solidFill>
                            <a:srgbClr val="00B050"/>
                          </a:solidFill>
                          <a:effectLst/>
                          <a:latin typeface="Cambria"/>
                          <a:ea typeface="ヒラギノ明朝 Pro W3"/>
                          <a:cs typeface="Times New Roman"/>
                        </a:rPr>
                        <a:t>1 aylık sürenin bitiminden itibaren en geç 5 işgünü içinde</a:t>
                      </a:r>
                      <a:r>
                        <a:rPr lang="tr-TR" sz="2000" dirty="0">
                          <a:effectLst/>
                          <a:latin typeface="Cambria"/>
                          <a:ea typeface="ヒラギノ明朝 Pro W3"/>
                          <a:cs typeface="Times New Roman"/>
                        </a:rPr>
                        <a:t> il müdürlüğüne işe giriş bildirgesi ile birlikte bildirmezse </a:t>
                      </a:r>
                      <a:endParaRPr lang="tr-TR" sz="2000" dirty="0">
                        <a:effectLst/>
                        <a:latin typeface="Calibri"/>
                        <a:ea typeface="Times New Roman"/>
                        <a:cs typeface="Times New Roman"/>
                      </a:endParaRPr>
                    </a:p>
                    <a:p>
                      <a:pPr marL="342900" lvl="0" indent="-342900" algn="just">
                        <a:lnSpc>
                          <a:spcPct val="100000"/>
                        </a:lnSpc>
                        <a:spcBef>
                          <a:spcPts val="600"/>
                        </a:spcBef>
                        <a:spcAft>
                          <a:spcPts val="0"/>
                        </a:spcAft>
                        <a:buFont typeface="Wingdings"/>
                        <a:buChar char=""/>
                      </a:pPr>
                      <a:r>
                        <a:rPr lang="tr-TR" sz="2000" dirty="0">
                          <a:effectLst/>
                          <a:latin typeface="Cambria"/>
                          <a:ea typeface="ヒラギノ明朝 Pro W3"/>
                          <a:cs typeface="Times New Roman"/>
                        </a:rPr>
                        <a:t>işveren ile bu 1 aylık sürenin son gününden itibaren </a:t>
                      </a:r>
                      <a:r>
                        <a:rPr lang="tr-TR" sz="2000" b="1" dirty="0">
                          <a:solidFill>
                            <a:srgbClr val="FF0000"/>
                          </a:solidFill>
                          <a:effectLst/>
                          <a:latin typeface="Cambria"/>
                          <a:ea typeface="ヒラギノ明朝 Pro W3"/>
                          <a:cs typeface="Times New Roman"/>
                        </a:rPr>
                        <a:t>12 ay süreyle </a:t>
                      </a:r>
                      <a:r>
                        <a:rPr lang="tr-TR" sz="2000" b="1" dirty="0" smtClean="0">
                          <a:solidFill>
                            <a:srgbClr val="FF0000"/>
                          </a:solidFill>
                          <a:effectLst/>
                          <a:latin typeface="Cambria"/>
                          <a:ea typeface="ヒラギノ明朝 Pro W3"/>
                          <a:cs typeface="Times New Roman"/>
                        </a:rPr>
                        <a:t>kurs </a:t>
                      </a:r>
                      <a:r>
                        <a:rPr lang="tr-TR" sz="2000" b="1" dirty="0">
                          <a:solidFill>
                            <a:srgbClr val="FF0000"/>
                          </a:solidFill>
                          <a:effectLst/>
                          <a:latin typeface="Cambria"/>
                          <a:ea typeface="ヒラギノ明朝 Pro W3"/>
                          <a:cs typeface="Times New Roman"/>
                        </a:rPr>
                        <a:t>ve program düzenlenmez. </a:t>
                      </a:r>
                      <a:endParaRPr lang="tr-TR" sz="2000" b="1" dirty="0" smtClean="0">
                        <a:solidFill>
                          <a:srgbClr val="FF0000"/>
                        </a:solidFill>
                        <a:effectLst/>
                        <a:latin typeface="Cambria"/>
                        <a:ea typeface="ヒラギノ明朝 Pro W3"/>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33</a:t>
            </a:fld>
            <a:endParaRPr lang="es-ES"/>
          </a:p>
        </p:txBody>
      </p:sp>
      <p:sp>
        <p:nvSpPr>
          <p:cNvPr id="8" name="Rectangle 4"/>
          <p:cNvSpPr>
            <a:spLocks noChangeArrowheads="1"/>
          </p:cNvSpPr>
          <p:nvPr/>
        </p:nvSpPr>
        <p:spPr bwMode="auto">
          <a:xfrm>
            <a:off x="323528" y="1739411"/>
            <a:ext cx="85689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476500" algn="l"/>
              </a:tabLst>
            </a:pPr>
            <a:r>
              <a:rPr kumimoji="0" lang="tr-TR"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SİGORTALI HİZMET LİSTESİ VASITASIYLA 15.12.2014 TARİHİNDEKİ FİİLİ ÇALIŞAN SAYISININ TESPİTİ</a:t>
            </a:r>
            <a:r>
              <a:rPr kumimoji="0" lang="tr-TR" b="1" i="0" u="sng"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tr-TR"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23.01.2015)</a:t>
            </a:r>
            <a:endParaRPr kumimoji="0" lang="tr-T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476500" algn="l"/>
              </a:tabLst>
            </a:pPr>
            <a:r>
              <a:rPr kumimoji="0" lang="tr-TR"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ÇALIŞAN SAYISI</a:t>
            </a:r>
            <a:r>
              <a:rPr kumimoji="0" lang="tr-TR"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tr-TR"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39 </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İçerik Yer Tutucusu 2"/>
          <p:cNvSpPr txBox="1">
            <a:spLocks/>
          </p:cNvSpPr>
          <p:nvPr/>
        </p:nvSpPr>
        <p:spPr bwMode="auto">
          <a:xfrm>
            <a:off x="4572000" y="552576"/>
            <a:ext cx="4569726" cy="394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ctr">
              <a:buFontTx/>
              <a:buNone/>
            </a:pPr>
            <a:r>
              <a:rPr lang="tr-TR" sz="2400" b="1" kern="0" dirty="0" smtClean="0">
                <a:solidFill>
                  <a:srgbClr val="FF0000"/>
                </a:solidFill>
              </a:rPr>
              <a:t>    </a:t>
            </a:r>
            <a:r>
              <a:rPr lang="tr-TR" sz="2400" b="1" dirty="0">
                <a:solidFill>
                  <a:srgbClr val="FF0000"/>
                </a:solidFill>
              </a:rPr>
              <a:t>PROGRAMIN İŞLEYİŞ SÜRECİ</a:t>
            </a:r>
            <a:endParaRPr lang="tr-TR" sz="2400" b="1" kern="0" dirty="0" smtClean="0">
              <a:solidFill>
                <a:srgbClr val="FF0000"/>
              </a:solidFill>
            </a:endParaRPr>
          </a:p>
          <a:p>
            <a:pPr marL="0" indent="0" algn="ctr">
              <a:buFontTx/>
              <a:buNone/>
            </a:pPr>
            <a:endParaRPr lang="tr-TR" sz="2400" b="1" kern="0" dirty="0">
              <a:solidFill>
                <a:srgbClr val="FF0000"/>
              </a:solidFill>
            </a:endParaRPr>
          </a:p>
        </p:txBody>
      </p:sp>
      <p:sp>
        <p:nvSpPr>
          <p:cNvPr id="5" name="Dikdörtgen 4"/>
          <p:cNvSpPr/>
          <p:nvPr/>
        </p:nvSpPr>
        <p:spPr>
          <a:xfrm>
            <a:off x="2195736" y="1217559"/>
            <a:ext cx="3403496" cy="369332"/>
          </a:xfrm>
          <a:prstGeom prst="rect">
            <a:avLst/>
          </a:prstGeom>
        </p:spPr>
        <p:txBody>
          <a:bodyPr wrap="none">
            <a:spAutoFit/>
          </a:bodyPr>
          <a:lstStyle/>
          <a:p>
            <a:r>
              <a:rPr lang="tr-TR" b="1" i="1" u="sng" dirty="0"/>
              <a:t>PROGRAMIN UYGULANMASI</a:t>
            </a:r>
          </a:p>
        </p:txBody>
      </p:sp>
    </p:spTree>
    <p:extLst>
      <p:ext uri="{BB962C8B-B14F-4D97-AF65-F5344CB8AC3E}">
        <p14:creationId xmlns:p14="http://schemas.microsoft.com/office/powerpoint/2010/main" val="2047311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36096" y="692696"/>
            <a:ext cx="3384873" cy="914400"/>
          </a:xfrm>
        </p:spPr>
        <p:txBody>
          <a:bodyPr/>
          <a:lstStyle/>
          <a:p>
            <a:r>
              <a:rPr lang="tr-TR" dirty="0">
                <a:solidFill>
                  <a:srgbClr val="FF0000"/>
                </a:solidFill>
                <a:effectLst/>
                <a:latin typeface="Calibri" pitchFamily="34" charset="0"/>
                <a:ea typeface="ＭＳ Ｐゴシック" pitchFamily="34" charset="-128"/>
              </a:rPr>
              <a:t>ÇALIŞAN SAYISININ BELİRLENMESİ</a:t>
            </a:r>
            <a:r>
              <a:rPr lang="tr-TR" i="1" u="sng" dirty="0">
                <a:solidFill>
                  <a:srgbClr val="000000"/>
                </a:solidFill>
                <a:latin typeface="Calibri" pitchFamily="34" charset="0"/>
                <a:ea typeface="ＭＳ Ｐゴシック" pitchFamily="34" charset="-128"/>
              </a:rPr>
              <a:t/>
            </a:r>
            <a:br>
              <a:rPr lang="tr-TR" i="1" u="sng" dirty="0">
                <a:solidFill>
                  <a:srgbClr val="000000"/>
                </a:solidFill>
                <a:latin typeface="Calibri" pitchFamily="34" charset="0"/>
                <a:ea typeface="ＭＳ Ｐゴシック" pitchFamily="34" charset="-128"/>
              </a:rPr>
            </a:br>
            <a:endParaRPr lang="tr-TR" dirty="0"/>
          </a:p>
        </p:txBody>
      </p:sp>
      <p:sp>
        <p:nvSpPr>
          <p:cNvPr id="3" name="İçerik Yer Tutucusu 2"/>
          <p:cNvSpPr>
            <a:spLocks noGrp="1"/>
          </p:cNvSpPr>
          <p:nvPr>
            <p:ph idx="1"/>
          </p:nvPr>
        </p:nvSpPr>
        <p:spPr>
          <a:xfrm>
            <a:off x="533400" y="2132856"/>
            <a:ext cx="7855024" cy="4032448"/>
          </a:xfrm>
        </p:spPr>
        <p:txBody>
          <a:bodyPr/>
          <a:lstStyle/>
          <a:p>
            <a:pPr marL="0" lvl="1" indent="0" algn="just" defTabSz="457200">
              <a:spcBef>
                <a:spcPts val="1200"/>
              </a:spcBef>
              <a:spcAft>
                <a:spcPts val="600"/>
              </a:spcAft>
              <a:buClr>
                <a:srgbClr val="0099FF"/>
              </a:buClr>
              <a:buSzPct val="100000"/>
              <a:buNone/>
              <a:defRPr/>
            </a:pPr>
            <a:r>
              <a:rPr lang="tr-TR" sz="2000" b="1" u="sng" dirty="0">
                <a:solidFill>
                  <a:srgbClr val="FF0000"/>
                </a:solidFill>
                <a:latin typeface="Cambria" pitchFamily="18" charset="0"/>
                <a:ea typeface="ＭＳ Ｐゴシック" pitchFamily="34" charset="-128"/>
                <a:cs typeface="ＭＳ Ｐゴシック" charset="0"/>
              </a:rPr>
              <a:t>FİİLİ ÇALIŞAN SAYISINA DAHİL OLMAYANLAR</a:t>
            </a:r>
          </a:p>
          <a:p>
            <a:pPr marL="344487" lvl="1" indent="-469900" algn="just" defTabSz="457200">
              <a:spcBef>
                <a:spcPts val="1200"/>
              </a:spcBef>
              <a:spcAft>
                <a:spcPts val="600"/>
              </a:spcAft>
              <a:buClr>
                <a:srgbClr val="0099FF"/>
              </a:buClr>
              <a:buSzPct val="100000"/>
              <a:buBlip>
                <a:blip r:embed="rId2"/>
              </a:buBlip>
              <a:defRPr/>
            </a:pPr>
            <a:r>
              <a:rPr lang="tr-TR" sz="2000" b="1" u="sng" dirty="0">
                <a:solidFill>
                  <a:srgbClr val="FF0000"/>
                </a:solidFill>
                <a:latin typeface="Cambria" pitchFamily="18" charset="0"/>
                <a:ea typeface="ＭＳ Ｐゴシック" pitchFamily="34" charset="-128"/>
                <a:cs typeface="ＭＳ Ｐゴシック" charset="0"/>
              </a:rPr>
              <a:t>SIFIR GÜN </a:t>
            </a:r>
            <a:r>
              <a:rPr lang="tr-TR" sz="2000" b="1" dirty="0">
                <a:solidFill>
                  <a:schemeClr val="tx1"/>
                </a:solidFill>
                <a:latin typeface="Cambria" pitchFamily="18" charset="0"/>
                <a:ea typeface="ＭＳ Ｐゴシック" pitchFamily="34" charset="-128"/>
                <a:cs typeface="ＭＳ Ｐゴシック" charset="0"/>
              </a:rPr>
              <a:t>PRİMİ OLANLAR </a:t>
            </a:r>
            <a:r>
              <a:rPr lang="tr-TR" sz="2000" b="1" dirty="0">
                <a:solidFill>
                  <a:srgbClr val="FF0000"/>
                </a:solidFill>
                <a:latin typeface="Cambria" pitchFamily="18" charset="0"/>
                <a:ea typeface="ＭＳ Ｐゴシック" pitchFamily="34" charset="-128"/>
                <a:cs typeface="ＭＳ Ｐゴシック" charset="0"/>
              </a:rPr>
              <a:t>( SEBEBİ ÖNEMLİ DEĞİL)</a:t>
            </a:r>
          </a:p>
          <a:p>
            <a:pPr marL="344487" lvl="1" indent="-469900" algn="just" defTabSz="457200">
              <a:spcBef>
                <a:spcPts val="1200"/>
              </a:spcBef>
              <a:spcAft>
                <a:spcPts val="600"/>
              </a:spcAft>
              <a:buClr>
                <a:srgbClr val="0099FF"/>
              </a:buClr>
              <a:buSzPct val="100000"/>
              <a:buBlip>
                <a:blip r:embed="rId2"/>
              </a:buBlip>
              <a:defRPr/>
            </a:pPr>
            <a:r>
              <a:rPr lang="tr-TR" sz="2000" b="1" dirty="0">
                <a:solidFill>
                  <a:schemeClr val="tx1"/>
                </a:solidFill>
                <a:latin typeface="Cambria" pitchFamily="18" charset="0"/>
                <a:ea typeface="ＭＳ Ｐゴシック" pitchFamily="34" charset="-128"/>
                <a:cs typeface="ＭＳ Ｐゴシック" charset="0"/>
              </a:rPr>
              <a:t>PROGRAM BAŞLANGIÇ TARİHİNDE VEYA BU TARİHTEN ÖNCE İŞTEN ÇIKANLAR</a:t>
            </a:r>
          </a:p>
          <a:p>
            <a:pPr marL="344487" lvl="1" indent="-469900" algn="just" defTabSz="457200">
              <a:spcBef>
                <a:spcPts val="1200"/>
              </a:spcBef>
              <a:spcAft>
                <a:spcPts val="600"/>
              </a:spcAft>
              <a:buClr>
                <a:srgbClr val="0099FF"/>
              </a:buClr>
              <a:buSzPct val="100000"/>
              <a:buBlip>
                <a:blip r:embed="rId2"/>
              </a:buBlip>
              <a:defRPr/>
            </a:pPr>
            <a:r>
              <a:rPr lang="tr-TR" sz="2000" b="1" dirty="0">
                <a:solidFill>
                  <a:schemeClr val="tx1"/>
                </a:solidFill>
                <a:latin typeface="Cambria" pitchFamily="18" charset="0"/>
                <a:ea typeface="ＭＳ Ｐゴシック" pitchFamily="34" charset="-128"/>
                <a:cs typeface="ＭＳ Ｐゴシック" charset="0"/>
              </a:rPr>
              <a:t>PROGRAM BAŞLANGIÇ TARİHİNDEN SONRA İŞE GİRENLER</a:t>
            </a:r>
          </a:p>
          <a:p>
            <a:pPr marL="344487" lvl="1" indent="-469900" algn="just" defTabSz="457200">
              <a:spcBef>
                <a:spcPts val="1200"/>
              </a:spcBef>
              <a:spcAft>
                <a:spcPts val="600"/>
              </a:spcAft>
              <a:buClr>
                <a:srgbClr val="0099FF"/>
              </a:buClr>
              <a:buSzPct val="100000"/>
              <a:buBlip>
                <a:blip r:embed="rId2"/>
              </a:buBlip>
              <a:defRPr/>
            </a:pPr>
            <a:r>
              <a:rPr lang="tr-TR" sz="2000" b="1" dirty="0">
                <a:solidFill>
                  <a:schemeClr val="tx1"/>
                </a:solidFill>
                <a:latin typeface="Cambria" pitchFamily="18" charset="0"/>
                <a:ea typeface="ＭＳ Ｐゴシック" pitchFamily="34" charset="-128"/>
                <a:cs typeface="ＭＳ Ｐゴシック" charset="0"/>
              </a:rPr>
              <a:t>AYNI GÜN GİRİŞ VE ÇIKIŞI OLANLAR </a:t>
            </a:r>
          </a:p>
          <a:p>
            <a:pPr marL="344487" lvl="1" indent="-469900" algn="just" defTabSz="457200">
              <a:spcBef>
                <a:spcPts val="1200"/>
              </a:spcBef>
              <a:spcAft>
                <a:spcPts val="600"/>
              </a:spcAft>
              <a:buClr>
                <a:srgbClr val="0099FF"/>
              </a:buClr>
              <a:buSzPct val="100000"/>
              <a:buBlip>
                <a:blip r:embed="rId2"/>
              </a:buBlip>
              <a:defRPr/>
            </a:pPr>
            <a:r>
              <a:rPr lang="tr-TR" sz="2000" b="1" u="sng" dirty="0" smtClean="0">
                <a:solidFill>
                  <a:srgbClr val="FF0000"/>
                </a:solidFill>
                <a:latin typeface="Cambria" pitchFamily="18" charset="0"/>
                <a:ea typeface="ＭＳ Ｐゴシック" pitchFamily="34" charset="-128"/>
                <a:cs typeface="ＭＳ Ｐゴシック" charset="0"/>
              </a:rPr>
              <a:t> </a:t>
            </a:r>
            <a:r>
              <a:rPr lang="tr-TR" sz="2000" b="1" u="sng" dirty="0">
                <a:solidFill>
                  <a:srgbClr val="FF0000"/>
                </a:solidFill>
                <a:latin typeface="Cambria" pitchFamily="18" charset="0"/>
                <a:ea typeface="ＭＳ Ｐゴシック" pitchFamily="34" charset="-128"/>
                <a:cs typeface="ＭＳ Ｐゴシック" charset="0"/>
              </a:rPr>
              <a:t>!!!!UYARI!!!</a:t>
            </a:r>
            <a:r>
              <a:rPr lang="tr-TR" sz="2000" b="1" dirty="0">
                <a:solidFill>
                  <a:srgbClr val="FF0000"/>
                </a:solidFill>
                <a:latin typeface="Cambria" pitchFamily="18" charset="0"/>
                <a:ea typeface="ＭＳ Ｐゴシック" pitchFamily="34" charset="-128"/>
                <a:cs typeface="ＭＳ Ｐゴシック" charset="0"/>
              </a:rPr>
              <a:t> </a:t>
            </a:r>
            <a:r>
              <a:rPr lang="tr-TR" sz="2000" b="1" dirty="0">
                <a:solidFill>
                  <a:schemeClr val="tx1"/>
                </a:solidFill>
                <a:latin typeface="Cambria" pitchFamily="18" charset="0"/>
                <a:ea typeface="ＭＳ Ｐゴシック" pitchFamily="34" charset="-128"/>
                <a:cs typeface="ＭＳ Ｐゴシック" charset="0"/>
              </a:rPr>
              <a:t>EKSİK PRİMİ OLANLARA DİKKAT EDELİM. BAZEN ÇALIŞAN SAYISINA DAHİL OLMAYABİLİR. !!!(Giriş çıkış tarihleri nedeniyle)</a:t>
            </a:r>
            <a:endParaRPr lang="tr-TR" sz="1400" dirty="0"/>
          </a:p>
          <a:p>
            <a:pPr marL="344487" lvl="1" indent="-469900" algn="just" defTabSz="457200">
              <a:spcBef>
                <a:spcPts val="1200"/>
              </a:spcBef>
              <a:spcAft>
                <a:spcPts val="600"/>
              </a:spcAft>
              <a:buClr>
                <a:srgbClr val="0099FF"/>
              </a:buClr>
              <a:buSzPct val="100000"/>
              <a:buBlip>
                <a:blip r:embed="rId2"/>
              </a:buBlip>
              <a:defRPr/>
            </a:pPr>
            <a:endParaRPr lang="tr-TR" sz="2000" b="1" dirty="0">
              <a:solidFill>
                <a:srgbClr val="00B050"/>
              </a:solidFill>
              <a:latin typeface="Cambria" pitchFamily="18" charset="0"/>
              <a:ea typeface="ＭＳ Ｐゴシック" pitchFamily="34" charset="-128"/>
              <a:cs typeface="ＭＳ Ｐゴシック" charset="0"/>
            </a:endParaRP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34</a:t>
            </a:fld>
            <a:endParaRPr lang="es-ES"/>
          </a:p>
        </p:txBody>
      </p:sp>
    </p:spTree>
    <p:extLst>
      <p:ext uri="{BB962C8B-B14F-4D97-AF65-F5344CB8AC3E}">
        <p14:creationId xmlns:p14="http://schemas.microsoft.com/office/powerpoint/2010/main" val="1627777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16016" y="908720"/>
            <a:ext cx="3744913" cy="626194"/>
          </a:xfrm>
        </p:spPr>
        <p:txBody>
          <a:bodyPr/>
          <a:lstStyle/>
          <a:p>
            <a:r>
              <a:rPr lang="tr-TR" dirty="0">
                <a:solidFill>
                  <a:srgbClr val="FF0000"/>
                </a:solidFill>
                <a:effectLst/>
              </a:rPr>
              <a:t>PROGRAMIN İŞLEYİŞ SÜRECİ</a:t>
            </a:r>
            <a:endParaRPr lang="tr-TR" dirty="0"/>
          </a:p>
        </p:txBody>
      </p:sp>
      <p:sp>
        <p:nvSpPr>
          <p:cNvPr id="3" name="İçerik Yer Tutucusu 2"/>
          <p:cNvSpPr>
            <a:spLocks noGrp="1"/>
          </p:cNvSpPr>
          <p:nvPr>
            <p:ph idx="1"/>
          </p:nvPr>
        </p:nvSpPr>
        <p:spPr>
          <a:xfrm>
            <a:off x="533400" y="1700808"/>
            <a:ext cx="7772400" cy="4166592"/>
          </a:xfrm>
        </p:spPr>
        <p:txBody>
          <a:bodyPr/>
          <a:lstStyle/>
          <a:p>
            <a:pPr lvl="0" algn="just">
              <a:buFont typeface="Wingdings" pitchFamily="2" charset="2"/>
              <a:buChar char="v"/>
            </a:pPr>
            <a:r>
              <a:rPr lang="tr-TR" b="1" i="1" u="sng" dirty="0" smtClean="0">
                <a:solidFill>
                  <a:srgbClr val="00B050"/>
                </a:solidFill>
                <a:latin typeface="Cambria"/>
                <a:ea typeface="Times New Roman"/>
                <a:cs typeface="Times New Roman"/>
              </a:rPr>
              <a:t>SÖZ </a:t>
            </a:r>
            <a:r>
              <a:rPr lang="tr-TR" b="1" i="1" u="sng" dirty="0">
                <a:solidFill>
                  <a:srgbClr val="00B050"/>
                </a:solidFill>
                <a:latin typeface="Cambria"/>
                <a:ea typeface="Times New Roman"/>
                <a:cs typeface="Times New Roman"/>
              </a:rPr>
              <a:t>KONUSU İSTİHDAMIN BELLİ BİR SÜRESİ BULUNMAMAKTA OLUP YALNIZCA İSTİHDAMIN GERÇEKLEŞTİRİLMİŞ OLDUĞUNUN BELGELENDİRİLMESİ GEREKMEKTEDİR. </a:t>
            </a:r>
            <a:endParaRPr lang="tr-TR" i="1" u="sng" dirty="0">
              <a:solidFill>
                <a:srgbClr val="00B050"/>
              </a:solidFill>
              <a:latin typeface="Calibri"/>
              <a:ea typeface="Times New Roman"/>
              <a:cs typeface="Times New Roman"/>
            </a:endParaRPr>
          </a:p>
          <a:p>
            <a:pPr marL="0" indent="0">
              <a:buNone/>
            </a:pPr>
            <a:endParaRPr lang="tr-TR" sz="2800" b="1" u="sng" dirty="0" smtClean="0">
              <a:solidFill>
                <a:srgbClr val="FF0000"/>
              </a:solidFill>
            </a:endParaRPr>
          </a:p>
          <a:p>
            <a:pPr marL="0" indent="0">
              <a:buNone/>
            </a:pPr>
            <a:endParaRPr lang="tr-TR" sz="2800" b="1" u="sng" dirty="0" smtClean="0">
              <a:solidFill>
                <a:srgbClr val="FF0000"/>
              </a:solidFill>
            </a:endParaRPr>
          </a:p>
          <a:p>
            <a:pPr marL="0" indent="0">
              <a:buNone/>
            </a:pPr>
            <a:r>
              <a:rPr lang="tr-TR" sz="2800" b="1" u="sng" dirty="0" smtClean="0">
                <a:solidFill>
                  <a:srgbClr val="FF0000"/>
                </a:solidFill>
              </a:rPr>
              <a:t>DİKKAT!!!</a:t>
            </a:r>
          </a:p>
          <a:p>
            <a:pPr marL="344487" lvl="1" indent="-469900" algn="just" defTabSz="457200">
              <a:spcBef>
                <a:spcPts val="1200"/>
              </a:spcBef>
              <a:spcAft>
                <a:spcPts val="600"/>
              </a:spcAft>
              <a:buClr>
                <a:srgbClr val="0099FF"/>
              </a:buClr>
              <a:buSzPct val="100000"/>
              <a:buBlip>
                <a:blip r:embed="rId2"/>
              </a:buBlip>
              <a:defRPr/>
            </a:pPr>
            <a:r>
              <a:rPr lang="tr-TR" sz="2000" dirty="0">
                <a:solidFill>
                  <a:srgbClr val="FF0000"/>
                </a:solidFill>
                <a:latin typeface="Cambria" pitchFamily="18" charset="0"/>
                <a:ea typeface="ＭＳ Ｐゴシック" pitchFamily="34" charset="-128"/>
                <a:cs typeface="ＭＳ Ｐゴシック" charset="0"/>
              </a:rPr>
              <a:t>İstihdamın gerçekleştirilmesi gereken son tarih, tespitten itibaren 1 aylık sürenin dolduğu tarihtir (23.02.2015) </a:t>
            </a:r>
          </a:p>
          <a:p>
            <a:pPr marL="344487" lvl="1" indent="-469900" algn="just" defTabSz="457200">
              <a:spcBef>
                <a:spcPts val="1200"/>
              </a:spcBef>
              <a:spcAft>
                <a:spcPts val="600"/>
              </a:spcAft>
              <a:buClr>
                <a:srgbClr val="0099FF"/>
              </a:buClr>
              <a:buSzPct val="100000"/>
              <a:buBlip>
                <a:blip r:embed="rId2"/>
              </a:buBlip>
              <a:defRPr/>
            </a:pPr>
            <a:r>
              <a:rPr lang="tr-TR" sz="2000" dirty="0">
                <a:solidFill>
                  <a:srgbClr val="FF0000"/>
                </a:solidFill>
                <a:latin typeface="Cambria" pitchFamily="18" charset="0"/>
                <a:ea typeface="ＭＳ Ｐゴシック" pitchFamily="34" charset="-128"/>
                <a:cs typeface="ＭＳ Ｐゴシック" charset="0"/>
              </a:rPr>
              <a:t>Bildirim süresi ise bu tarihten itibaren en geç 5 </a:t>
            </a:r>
            <a:r>
              <a:rPr lang="tr-TR" sz="2000" dirty="0" smtClean="0">
                <a:solidFill>
                  <a:srgbClr val="FF0000"/>
                </a:solidFill>
                <a:latin typeface="Cambria" pitchFamily="18" charset="0"/>
                <a:ea typeface="ＭＳ Ｐゴシック" pitchFamily="34" charset="-128"/>
                <a:cs typeface="ＭＳ Ｐゴシック" charset="0"/>
              </a:rPr>
              <a:t>iş günüdür</a:t>
            </a:r>
            <a:r>
              <a:rPr lang="tr-TR" sz="2000" dirty="0">
                <a:solidFill>
                  <a:srgbClr val="FF0000"/>
                </a:solidFill>
                <a:latin typeface="Cambria" pitchFamily="18" charset="0"/>
                <a:ea typeface="ＭＳ Ｐゴシック" pitchFamily="34" charset="-128"/>
                <a:cs typeface="ＭＳ Ｐゴシック" charset="0"/>
              </a:rPr>
              <a:t>.</a:t>
            </a:r>
          </a:p>
          <a:p>
            <a:pPr marL="344487" lvl="1" indent="-469900" algn="just" defTabSz="457200">
              <a:spcBef>
                <a:spcPts val="1200"/>
              </a:spcBef>
              <a:spcAft>
                <a:spcPts val="600"/>
              </a:spcAft>
              <a:buClr>
                <a:srgbClr val="0099FF"/>
              </a:buClr>
              <a:buSzPct val="100000"/>
              <a:buBlip>
                <a:blip r:embed="rId2"/>
              </a:buBlip>
              <a:defRPr/>
            </a:pPr>
            <a:r>
              <a:rPr lang="tr-TR" sz="2000" dirty="0">
                <a:solidFill>
                  <a:srgbClr val="FF0000"/>
                </a:solidFill>
                <a:latin typeface="Cambria" pitchFamily="18" charset="0"/>
                <a:ea typeface="ＭＳ Ｐゴシック" pitchFamily="34" charset="-128"/>
                <a:cs typeface="ＭＳ Ｐゴシック" charset="0"/>
              </a:rPr>
              <a:t>Yaptırım ise 1 aylık sürenin dolduğu tarihten itibaren uygulanır. (</a:t>
            </a:r>
            <a:r>
              <a:rPr lang="tr-TR" sz="2000" dirty="0" smtClean="0">
                <a:solidFill>
                  <a:srgbClr val="FF0000"/>
                </a:solidFill>
                <a:latin typeface="Cambria" pitchFamily="18" charset="0"/>
                <a:ea typeface="ＭＳ Ｐゴシック" pitchFamily="34" charset="-128"/>
                <a:cs typeface="ＭＳ Ｐゴシック" charset="0"/>
              </a:rPr>
              <a:t>23.02.2015’ten itibaren)</a:t>
            </a:r>
            <a:endParaRPr lang="tr-TR" sz="2000" dirty="0">
              <a:solidFill>
                <a:srgbClr val="FF0000"/>
              </a:solidFill>
              <a:latin typeface="Cambria" pitchFamily="18" charset="0"/>
              <a:ea typeface="ＭＳ Ｐゴシック" pitchFamily="34" charset="-128"/>
              <a:cs typeface="ＭＳ Ｐゴシック" charset="0"/>
            </a:endParaRPr>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35</a:t>
            </a:fld>
            <a:endParaRPr lang="es-E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563446"/>
            <a:ext cx="2304256" cy="156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137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3968" y="764704"/>
            <a:ext cx="4104953" cy="698202"/>
          </a:xfrm>
        </p:spPr>
        <p:txBody>
          <a:bodyPr/>
          <a:lstStyle/>
          <a:p>
            <a:r>
              <a:rPr lang="tr-TR" dirty="0">
                <a:solidFill>
                  <a:srgbClr val="FF0000"/>
                </a:solidFill>
                <a:effectLst/>
              </a:rPr>
              <a:t>FİİLİ ÇALIŞAN SAYISININ HESAPLANMASI</a:t>
            </a:r>
            <a:endParaRPr lang="tr-TR" dirty="0"/>
          </a:p>
        </p:txBody>
      </p:sp>
      <p:sp>
        <p:nvSpPr>
          <p:cNvPr id="3" name="İçerik Yer Tutucusu 2"/>
          <p:cNvSpPr>
            <a:spLocks noGrp="1"/>
          </p:cNvSpPr>
          <p:nvPr>
            <p:ph idx="1"/>
          </p:nvPr>
        </p:nvSpPr>
        <p:spPr>
          <a:xfrm>
            <a:off x="533400" y="1484784"/>
            <a:ext cx="7772400" cy="4382616"/>
          </a:xfrm>
        </p:spPr>
        <p:txBody>
          <a:bodyPr/>
          <a:lstStyle/>
          <a:p>
            <a:pPr marL="344487" lvl="1" indent="-469900" algn="just" defTabSz="457200">
              <a:spcBef>
                <a:spcPts val="1200"/>
              </a:spcBef>
              <a:spcAft>
                <a:spcPts val="600"/>
              </a:spcAft>
              <a:buClr>
                <a:srgbClr val="0099FF"/>
              </a:buClr>
              <a:buSzPct val="100000"/>
              <a:buBlip>
                <a:blip r:embed="rId2"/>
              </a:buBlip>
              <a:defRPr/>
            </a:pPr>
            <a:endParaRPr lang="tr-TR" sz="2000" dirty="0" smtClean="0">
              <a:solidFill>
                <a:schemeClr val="tx1"/>
              </a:solidFill>
              <a:latin typeface="Cambria" pitchFamily="18" charset="0"/>
              <a:ea typeface="ＭＳ Ｐゴシック" pitchFamily="34" charset="-128"/>
              <a:cs typeface="ＭＳ Ｐゴシック" charset="0"/>
            </a:endParaRPr>
          </a:p>
          <a:p>
            <a:pPr marL="344487" lvl="1" indent="-469900" algn="just" defTabSz="457200">
              <a:spcBef>
                <a:spcPts val="1200"/>
              </a:spcBef>
              <a:spcAft>
                <a:spcPts val="60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Programın </a:t>
            </a:r>
            <a:r>
              <a:rPr lang="tr-TR" sz="2000" dirty="0">
                <a:solidFill>
                  <a:schemeClr val="tx1"/>
                </a:solidFill>
                <a:latin typeface="Cambria" pitchFamily="18" charset="0"/>
                <a:ea typeface="ＭＳ Ｐゴシック" pitchFamily="34" charset="-128"/>
                <a:cs typeface="ＭＳ Ｐゴシック" charset="0"/>
              </a:rPr>
              <a:t>başlama ve bitiş tarihindeki fiili sigortalı sayısı belirlenirken </a:t>
            </a:r>
            <a:r>
              <a:rPr lang="tr-TR" sz="2000" b="1" dirty="0">
                <a:solidFill>
                  <a:srgbClr val="00B050"/>
                </a:solidFill>
                <a:latin typeface="Cambria" pitchFamily="18" charset="0"/>
                <a:ea typeface="ＭＳ Ｐゴシック" pitchFamily="34" charset="-128"/>
                <a:cs typeface="ＭＳ Ｐゴシック" charset="0"/>
              </a:rPr>
              <a:t>o tarihte fiilen çalışan kişiler </a:t>
            </a:r>
            <a:r>
              <a:rPr lang="tr-TR" sz="2000" dirty="0">
                <a:solidFill>
                  <a:schemeClr val="tx1"/>
                </a:solidFill>
                <a:latin typeface="Cambria" pitchFamily="18" charset="0"/>
                <a:ea typeface="ＭＳ Ｐゴシック" pitchFamily="34" charset="-128"/>
                <a:cs typeface="ＭＳ Ｐゴシック" charset="0"/>
              </a:rPr>
              <a:t>esas alınır. </a:t>
            </a:r>
          </a:p>
          <a:p>
            <a:pPr marL="344487" lvl="1" indent="-469900" algn="just" defTabSz="457200">
              <a:spcBef>
                <a:spcPts val="1200"/>
              </a:spcBef>
              <a:spcAft>
                <a:spcPts val="60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Sigortalı </a:t>
            </a:r>
            <a:r>
              <a:rPr lang="tr-TR" sz="2000" dirty="0">
                <a:solidFill>
                  <a:schemeClr val="tx1"/>
                </a:solidFill>
                <a:latin typeface="Cambria" pitchFamily="18" charset="0"/>
                <a:ea typeface="ＭＳ Ｐゴシック" pitchFamily="34" charset="-128"/>
                <a:cs typeface="ＭＳ Ｐゴシック" charset="0"/>
              </a:rPr>
              <a:t>hizmet listelerinde </a:t>
            </a:r>
            <a:r>
              <a:rPr lang="tr-TR" sz="2000" b="1" dirty="0">
                <a:solidFill>
                  <a:srgbClr val="FF0000"/>
                </a:solidFill>
                <a:latin typeface="Cambria" pitchFamily="18" charset="0"/>
                <a:ea typeface="ＭＳ Ｐゴシック" pitchFamily="34" charset="-128"/>
                <a:cs typeface="ＭＳ Ｐゴシック" charset="0"/>
              </a:rPr>
              <a:t>prim gün sayısı sıfır olanlar dışında </a:t>
            </a:r>
            <a:r>
              <a:rPr lang="tr-TR" sz="2000" dirty="0">
                <a:solidFill>
                  <a:schemeClr val="tx1"/>
                </a:solidFill>
                <a:latin typeface="Cambria" pitchFamily="18" charset="0"/>
                <a:ea typeface="ＭＳ Ｐゴシック" pitchFamily="34" charset="-128"/>
                <a:cs typeface="ＭＳ Ｐゴシック" charset="0"/>
              </a:rPr>
              <a:t>diğer eksik gün sebeplerinin dikkate alınmaması ve eksik prim günü olan kişilerin de fiili çalışan sayısına dahil edilmesi gerekmektedir</a:t>
            </a:r>
          </a:p>
          <a:p>
            <a:pPr marL="344487" lvl="1" indent="-469900" algn="just" defTabSz="457200">
              <a:spcBef>
                <a:spcPts val="1200"/>
              </a:spcBef>
              <a:spcAft>
                <a:spcPts val="60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Programın </a:t>
            </a:r>
            <a:r>
              <a:rPr lang="tr-TR" sz="2000" dirty="0">
                <a:solidFill>
                  <a:schemeClr val="tx1"/>
                </a:solidFill>
                <a:latin typeface="Cambria" pitchFamily="18" charset="0"/>
                <a:ea typeface="ＭＳ Ｐゴシック" pitchFamily="34" charset="-128"/>
                <a:cs typeface="ＭＳ Ｐゴシック" charset="0"/>
              </a:rPr>
              <a:t>başladığı tarihten sonraki işe girişler o tarih itibariyle fiili çalışan sayısı hesaplamasında dikkate alınmayacağından işe giren söz konusu kişilerin işten çıkışı da değerlendirmeye alınmaz. </a:t>
            </a:r>
          </a:p>
          <a:p>
            <a:pPr marL="0" indent="0">
              <a:buNone/>
            </a:pPr>
            <a:endParaRPr lang="tr-TR" b="1" u="sng"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36</a:t>
            </a:fld>
            <a:endParaRPr lang="es-ES"/>
          </a:p>
        </p:txBody>
      </p:sp>
    </p:spTree>
    <p:extLst>
      <p:ext uri="{BB962C8B-B14F-4D97-AF65-F5344CB8AC3E}">
        <p14:creationId xmlns:p14="http://schemas.microsoft.com/office/powerpoint/2010/main" val="3668925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37</a:t>
            </a:fld>
            <a:endParaRPr lang="es-ES"/>
          </a:p>
        </p:txBody>
      </p:sp>
      <p:pic>
        <p:nvPicPr>
          <p:cNvPr id="2050" name="Picture 2" descr="C:\Users\eser.erol\Desktop\İEP\örnek hizmet listesi.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1196751"/>
            <a:ext cx="6480720" cy="5649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012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3968" y="836712"/>
            <a:ext cx="4320976" cy="698202"/>
          </a:xfrm>
        </p:spPr>
        <p:txBody>
          <a:bodyPr/>
          <a:lstStyle/>
          <a:p>
            <a:r>
              <a:rPr lang="tr-TR" dirty="0">
                <a:solidFill>
                  <a:srgbClr val="FF0000"/>
                </a:solidFill>
                <a:effectLst/>
              </a:rPr>
              <a:t>FİİLİ ÇALIŞAN SAYISININ HESAPLANMASI</a:t>
            </a:r>
            <a:endParaRPr lang="tr-TR" dirty="0"/>
          </a:p>
        </p:txBody>
      </p:sp>
      <p:sp>
        <p:nvSpPr>
          <p:cNvPr id="3" name="İçerik Yer Tutucusu 2"/>
          <p:cNvSpPr>
            <a:spLocks noGrp="1"/>
          </p:cNvSpPr>
          <p:nvPr>
            <p:ph idx="1"/>
          </p:nvPr>
        </p:nvSpPr>
        <p:spPr>
          <a:xfrm>
            <a:off x="539552" y="1772816"/>
            <a:ext cx="7772400" cy="4536504"/>
          </a:xfrm>
        </p:spPr>
        <p:txBody>
          <a:bodyPr/>
          <a:lstStyle/>
          <a:p>
            <a:pPr marL="344487" lvl="1" indent="-469900" algn="just" defTabSz="457200">
              <a:spcBef>
                <a:spcPts val="1200"/>
              </a:spcBef>
              <a:spcAft>
                <a:spcPts val="600"/>
              </a:spcAft>
              <a:buClr>
                <a:srgbClr val="0099FF"/>
              </a:buClr>
              <a:buSzPct val="100000"/>
              <a:buBlip>
                <a:blip r:embed="rId2"/>
              </a:buBlip>
              <a:defRPr/>
            </a:pPr>
            <a:r>
              <a:rPr lang="tr-TR" sz="1800" dirty="0">
                <a:solidFill>
                  <a:schemeClr val="tx1"/>
                </a:solidFill>
                <a:latin typeface="Cambria" pitchFamily="18" charset="0"/>
                <a:ea typeface="ＭＳ Ｐゴシック" pitchFamily="34" charset="-128"/>
                <a:cs typeface="ＭＳ Ｐゴシック" charset="0"/>
              </a:rPr>
              <a:t>P</a:t>
            </a:r>
            <a:r>
              <a:rPr lang="tr-TR" sz="1800" dirty="0" smtClean="0">
                <a:solidFill>
                  <a:schemeClr val="tx1"/>
                </a:solidFill>
                <a:latin typeface="Cambria" pitchFamily="18" charset="0"/>
                <a:ea typeface="ＭＳ Ｐゴシック" pitchFamily="34" charset="-128"/>
                <a:cs typeface="ＭＳ Ｐゴシック" charset="0"/>
              </a:rPr>
              <a:t>rogramın </a:t>
            </a:r>
            <a:r>
              <a:rPr lang="tr-TR" sz="1800" dirty="0">
                <a:solidFill>
                  <a:schemeClr val="tx1"/>
                </a:solidFill>
                <a:latin typeface="Cambria" pitchFamily="18" charset="0"/>
                <a:ea typeface="ＭＳ Ｐゴシック" pitchFamily="34" charset="-128"/>
                <a:cs typeface="ＭＳ Ｐゴシック" charset="0"/>
              </a:rPr>
              <a:t>başlama tarihinden önce işten çıkan/çıkarılan kişi </a:t>
            </a:r>
            <a:r>
              <a:rPr lang="tr-TR" sz="1800" dirty="0" smtClean="0">
                <a:solidFill>
                  <a:schemeClr val="tx1"/>
                </a:solidFill>
                <a:latin typeface="Cambria" pitchFamily="18" charset="0"/>
                <a:ea typeface="ＭＳ Ｐゴシック" pitchFamily="34" charset="-128"/>
                <a:cs typeface="ＭＳ Ｐゴシック" charset="0"/>
              </a:rPr>
              <a:t>programın </a:t>
            </a:r>
            <a:r>
              <a:rPr lang="tr-TR" sz="1800" dirty="0">
                <a:solidFill>
                  <a:schemeClr val="tx1"/>
                </a:solidFill>
                <a:latin typeface="Cambria" pitchFamily="18" charset="0"/>
                <a:ea typeface="ＭＳ Ｐゴシック" pitchFamily="34" charset="-128"/>
                <a:cs typeface="ＭＳ Ｐゴシック" charset="0"/>
              </a:rPr>
              <a:t>başlama tarihinden önce tekrar işe girmiş ve o tarih itibariyle fiilen çalışıyorsa bu kişi de fiili çalışan sayısının tespitinde dikkate </a:t>
            </a:r>
            <a:r>
              <a:rPr lang="tr-TR" sz="1800" dirty="0" smtClean="0">
                <a:solidFill>
                  <a:schemeClr val="tx1"/>
                </a:solidFill>
                <a:latin typeface="Cambria" pitchFamily="18" charset="0"/>
                <a:ea typeface="ＭＳ Ｐゴシック" pitchFamily="34" charset="-128"/>
                <a:cs typeface="ＭＳ Ｐゴシック" charset="0"/>
              </a:rPr>
              <a:t>alınır.</a:t>
            </a:r>
          </a:p>
          <a:p>
            <a:pPr marL="0" lvl="1" indent="0" algn="just" defTabSz="457200">
              <a:spcBef>
                <a:spcPts val="1200"/>
              </a:spcBef>
              <a:spcAft>
                <a:spcPts val="600"/>
              </a:spcAft>
              <a:buClr>
                <a:srgbClr val="0099FF"/>
              </a:buClr>
              <a:buSzPct val="100000"/>
              <a:buNone/>
              <a:defRPr/>
            </a:pPr>
            <a:r>
              <a:rPr lang="tr-TR" sz="1800" i="1" dirty="0" smtClean="0"/>
              <a:t>Örnek : 24.11.2014 </a:t>
            </a:r>
            <a:r>
              <a:rPr lang="tr-TR" sz="1800" i="1" dirty="0"/>
              <a:t>tarihinde başlayan program öncesinde </a:t>
            </a:r>
            <a:r>
              <a:rPr lang="tr-TR" sz="1800" i="1" dirty="0" smtClean="0"/>
              <a:t>03.11.2014 </a:t>
            </a:r>
            <a:r>
              <a:rPr lang="tr-TR" sz="1800" i="1" dirty="0"/>
              <a:t>tarihinde işten çıkan/çıkarılan kişi </a:t>
            </a:r>
            <a:r>
              <a:rPr lang="tr-TR" sz="1800" i="1" dirty="0" smtClean="0"/>
              <a:t>09.11.2014 </a:t>
            </a:r>
            <a:r>
              <a:rPr lang="tr-TR" sz="1800" i="1" dirty="0"/>
              <a:t>tarihinde tekrar işe girmişse </a:t>
            </a:r>
            <a:r>
              <a:rPr lang="tr-TR" sz="1800" i="1" dirty="0" smtClean="0"/>
              <a:t>24.11.2014 </a:t>
            </a:r>
            <a:r>
              <a:rPr lang="tr-TR" sz="1800" i="1" dirty="0"/>
              <a:t>tarihindeki fiili çalışan sayısının hesabında bu kişi de </a:t>
            </a:r>
            <a:r>
              <a:rPr lang="tr-TR" sz="1800" i="1" dirty="0" smtClean="0"/>
              <a:t>sayıya dahil edilir.</a:t>
            </a:r>
            <a:endParaRPr lang="tr-TR" sz="1800" dirty="0">
              <a:solidFill>
                <a:schemeClr val="tx1"/>
              </a:solidFill>
              <a:latin typeface="Cambria" pitchFamily="18" charset="0"/>
              <a:ea typeface="ＭＳ Ｐゴシック" pitchFamily="34" charset="-128"/>
              <a:cs typeface="ＭＳ Ｐゴシック" charset="0"/>
            </a:endParaRPr>
          </a:p>
          <a:p>
            <a:pPr marL="344487" lvl="1" indent="-469900" algn="just" defTabSz="457200">
              <a:spcBef>
                <a:spcPts val="1200"/>
              </a:spcBef>
              <a:spcAft>
                <a:spcPts val="600"/>
              </a:spcAft>
              <a:buClr>
                <a:srgbClr val="0099FF"/>
              </a:buClr>
              <a:buSzPct val="100000"/>
              <a:buBlip>
                <a:blip r:embed="rId2"/>
              </a:buBlip>
              <a:defRPr/>
            </a:pPr>
            <a:r>
              <a:rPr lang="tr-TR" sz="1800" dirty="0" smtClean="0">
                <a:solidFill>
                  <a:schemeClr val="tx1"/>
                </a:solidFill>
                <a:latin typeface="Cambria" pitchFamily="18" charset="0"/>
                <a:ea typeface="ＭＳ Ｐゴシック" pitchFamily="34" charset="-128"/>
                <a:cs typeface="ＭＳ Ｐゴシック" charset="0"/>
              </a:rPr>
              <a:t>Programın </a:t>
            </a:r>
            <a:r>
              <a:rPr lang="tr-TR" sz="1800" dirty="0">
                <a:solidFill>
                  <a:schemeClr val="tx1"/>
                </a:solidFill>
                <a:latin typeface="Cambria" pitchFamily="18" charset="0"/>
                <a:ea typeface="ＭＳ Ｐゴシック" pitchFamily="34" charset="-128"/>
                <a:cs typeface="ＭＳ Ｐゴシック" charset="0"/>
              </a:rPr>
              <a:t>başladığı tarihteki giriş ve çıkışlar da değerlendirmeye alınacak olup, aynı gün hem işe girişi hem de çıkışı olan kişiler hesaplamada dikkate alınmayacaktır.  </a:t>
            </a:r>
            <a:endParaRPr lang="tr-TR" sz="1800" dirty="0" smtClean="0">
              <a:solidFill>
                <a:schemeClr val="tx1"/>
              </a:solidFill>
              <a:latin typeface="Cambria" pitchFamily="18" charset="0"/>
              <a:ea typeface="ＭＳ Ｐゴシック" pitchFamily="34" charset="-128"/>
              <a:cs typeface="ＭＳ Ｐゴシック" charset="0"/>
            </a:endParaRPr>
          </a:p>
          <a:p>
            <a:pPr marL="0" lvl="1" indent="0" algn="just" defTabSz="457200">
              <a:spcBef>
                <a:spcPts val="1200"/>
              </a:spcBef>
              <a:spcAft>
                <a:spcPts val="600"/>
              </a:spcAft>
              <a:buClr>
                <a:srgbClr val="0099FF"/>
              </a:buClr>
              <a:buSzPct val="100000"/>
              <a:buNone/>
              <a:defRPr/>
            </a:pPr>
            <a:r>
              <a:rPr lang="tr-TR" sz="1800" i="1" dirty="0" smtClean="0"/>
              <a:t>Örnek : 24.11.2014 </a:t>
            </a:r>
            <a:r>
              <a:rPr lang="tr-TR" sz="1800" i="1" dirty="0"/>
              <a:t>tarihinde başlayan programda aynı tarih itibariyle 2 kişi işe girip 1 kişi de işten çıkmıştır. </a:t>
            </a:r>
            <a:r>
              <a:rPr lang="tr-TR" sz="1800" i="1" dirty="0" smtClean="0"/>
              <a:t>Bu tarihteki girişler fiili çalışan sayısına eklenecek, çıkış ise toplam sayıdan düşülecektir.</a:t>
            </a:r>
            <a:endParaRPr lang="tr-TR" sz="1800" dirty="0"/>
          </a:p>
          <a:p>
            <a:pPr marL="344487" lvl="1" indent="-469900" algn="just" defTabSz="457200">
              <a:spcBef>
                <a:spcPts val="1200"/>
              </a:spcBef>
              <a:spcAft>
                <a:spcPts val="600"/>
              </a:spcAft>
              <a:buClr>
                <a:srgbClr val="0099FF"/>
              </a:buClr>
              <a:buSzPct val="100000"/>
              <a:buBlip>
                <a:blip r:embed="rId2"/>
              </a:buBlip>
              <a:defRPr/>
            </a:pPr>
            <a:endParaRPr lang="tr-TR" sz="2000" dirty="0">
              <a:solidFill>
                <a:schemeClr val="tx1"/>
              </a:solidFill>
              <a:latin typeface="Cambria" pitchFamily="18" charset="0"/>
              <a:ea typeface="ＭＳ Ｐゴシック" pitchFamily="34" charset="-128"/>
              <a:cs typeface="ＭＳ Ｐゴシック" charset="0"/>
            </a:endParaRP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38</a:t>
            </a:fld>
            <a:endParaRPr lang="es-ES"/>
          </a:p>
        </p:txBody>
      </p:sp>
    </p:spTree>
    <p:extLst>
      <p:ext uri="{BB962C8B-B14F-4D97-AF65-F5344CB8AC3E}">
        <p14:creationId xmlns:p14="http://schemas.microsoft.com/office/powerpoint/2010/main" val="575781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3968" y="764704"/>
            <a:ext cx="4464992" cy="626194"/>
          </a:xfrm>
        </p:spPr>
        <p:txBody>
          <a:bodyPr/>
          <a:lstStyle/>
          <a:p>
            <a:r>
              <a:rPr lang="tr-TR" dirty="0">
                <a:solidFill>
                  <a:srgbClr val="FF0000"/>
                </a:solidFill>
                <a:effectLst/>
              </a:rPr>
              <a:t>FİİLİ ÇALIŞAN SAYISININ HESAPLANMASI</a:t>
            </a:r>
            <a:endParaRPr lang="tr-TR" dirty="0"/>
          </a:p>
        </p:txBody>
      </p:sp>
      <p:sp>
        <p:nvSpPr>
          <p:cNvPr id="3" name="İçerik Yer Tutucusu 2"/>
          <p:cNvSpPr>
            <a:spLocks noGrp="1"/>
          </p:cNvSpPr>
          <p:nvPr>
            <p:ph idx="1"/>
          </p:nvPr>
        </p:nvSpPr>
        <p:spPr>
          <a:xfrm>
            <a:off x="533400" y="1556792"/>
            <a:ext cx="7772400" cy="4896544"/>
          </a:xfrm>
        </p:spPr>
        <p:txBody>
          <a:bodyPr/>
          <a:lstStyle/>
          <a:p>
            <a:pPr marL="344487" lvl="1" indent="-469900" algn="just" defTabSz="457200">
              <a:spcBef>
                <a:spcPts val="1200"/>
              </a:spcBef>
              <a:spcAft>
                <a:spcPts val="600"/>
              </a:spcAft>
              <a:buClr>
                <a:srgbClr val="0099FF"/>
              </a:buClr>
              <a:buSzPct val="100000"/>
              <a:buBlip>
                <a:blip r:embed="rId2"/>
              </a:buBlip>
              <a:defRPr/>
            </a:pPr>
            <a:r>
              <a:rPr lang="tr-TR" sz="1800" dirty="0">
                <a:solidFill>
                  <a:schemeClr val="tx1"/>
                </a:solidFill>
                <a:latin typeface="Cambria" pitchFamily="18" charset="0"/>
                <a:ea typeface="ＭＳ Ｐゴシック" pitchFamily="34" charset="-128"/>
                <a:cs typeface="ＭＳ Ｐゴシック" charset="0"/>
              </a:rPr>
              <a:t>P</a:t>
            </a:r>
            <a:r>
              <a:rPr lang="tr-TR" sz="1800" dirty="0" smtClean="0">
                <a:solidFill>
                  <a:schemeClr val="tx1"/>
                </a:solidFill>
                <a:latin typeface="Cambria" pitchFamily="18" charset="0"/>
                <a:ea typeface="ＭＳ Ｐゴシック" pitchFamily="34" charset="-128"/>
                <a:cs typeface="ＭＳ Ｐゴシック" charset="0"/>
              </a:rPr>
              <a:t>rogramın </a:t>
            </a:r>
            <a:r>
              <a:rPr lang="tr-TR" sz="1800" dirty="0">
                <a:solidFill>
                  <a:schemeClr val="tx1"/>
                </a:solidFill>
                <a:latin typeface="Cambria" pitchFamily="18" charset="0"/>
                <a:ea typeface="ＭＳ Ｐゴシック" pitchFamily="34" charset="-128"/>
                <a:cs typeface="ＭＳ Ｐゴシック" charset="0"/>
              </a:rPr>
              <a:t>bitiş tarihindeki fiili çalışan sayısının kontrolünün sağlıklı biçimde yapılabilmesi için işveren tarafından programın bittiği aya ait sigortalı hizmet listelerinin mücbir sebepler hariç </a:t>
            </a:r>
            <a:r>
              <a:rPr lang="tr-TR" sz="1800" b="1" dirty="0">
                <a:solidFill>
                  <a:srgbClr val="FF0000"/>
                </a:solidFill>
                <a:latin typeface="Cambria" pitchFamily="18" charset="0"/>
                <a:ea typeface="ＭＳ Ｐゴシック" pitchFamily="34" charset="-128"/>
                <a:cs typeface="ＭＳ Ｐゴシック" charset="0"/>
              </a:rPr>
              <a:t>en geç izleyen ayın son iş gününe kadar</a:t>
            </a:r>
            <a:r>
              <a:rPr lang="tr-TR" sz="1800" dirty="0">
                <a:solidFill>
                  <a:schemeClr val="tx1"/>
                </a:solidFill>
                <a:latin typeface="Cambria" pitchFamily="18" charset="0"/>
                <a:ea typeface="ＭＳ Ｐゴシック" pitchFamily="34" charset="-128"/>
                <a:cs typeface="ＭＳ Ｐゴシック" charset="0"/>
              </a:rPr>
              <a:t> il müdürlüğüne/hizmet merkezine ibraz edilmesi gerekmektedir. </a:t>
            </a:r>
            <a:endParaRPr lang="tr-TR" sz="1800" dirty="0" smtClean="0">
              <a:solidFill>
                <a:schemeClr val="tx1"/>
              </a:solidFill>
              <a:latin typeface="Cambria" pitchFamily="18" charset="0"/>
              <a:ea typeface="ＭＳ Ｐゴシック" pitchFamily="34" charset="-128"/>
              <a:cs typeface="ＭＳ Ｐゴシック" charset="0"/>
            </a:endParaRPr>
          </a:p>
          <a:p>
            <a:pPr marL="0" lvl="1" indent="0" algn="just" defTabSz="457200">
              <a:spcBef>
                <a:spcPts val="1200"/>
              </a:spcBef>
              <a:spcAft>
                <a:spcPts val="600"/>
              </a:spcAft>
              <a:buClr>
                <a:srgbClr val="0099FF"/>
              </a:buClr>
              <a:buSzPct val="100000"/>
              <a:buNone/>
              <a:defRPr/>
            </a:pPr>
            <a:r>
              <a:rPr lang="tr-TR" sz="2000" b="1" dirty="0" smtClean="0">
                <a:solidFill>
                  <a:srgbClr val="FF0000"/>
                </a:solidFill>
                <a:latin typeface="Cambria" pitchFamily="18" charset="0"/>
                <a:ea typeface="ＭＳ Ｐゴシック" pitchFamily="34" charset="-128"/>
                <a:cs typeface="ＭＳ Ｐゴシック" charset="0"/>
              </a:rPr>
              <a:t>	</a:t>
            </a:r>
            <a:r>
              <a:rPr lang="tr-TR" sz="1800" b="1" dirty="0" smtClean="0">
                <a:solidFill>
                  <a:srgbClr val="FF0000"/>
                </a:solidFill>
                <a:latin typeface="Cambria" pitchFamily="18" charset="0"/>
                <a:ea typeface="ＭＳ Ｐゴシック" pitchFamily="34" charset="-128"/>
                <a:cs typeface="ＭＳ Ｐゴシック" charset="0"/>
              </a:rPr>
              <a:t>AKSİ </a:t>
            </a:r>
            <a:r>
              <a:rPr lang="tr-TR" sz="1800" b="1" dirty="0">
                <a:solidFill>
                  <a:srgbClr val="FF0000"/>
                </a:solidFill>
                <a:latin typeface="Cambria" pitchFamily="18" charset="0"/>
                <a:ea typeface="ＭＳ Ｐゴシック" pitchFamily="34" charset="-128"/>
                <a:cs typeface="ＭＳ Ｐゴシック" charset="0"/>
              </a:rPr>
              <a:t>TAKDİRDE;</a:t>
            </a:r>
          </a:p>
          <a:p>
            <a:pPr marL="344487" lvl="1" indent="-469900" algn="just" defTabSz="457200">
              <a:spcBef>
                <a:spcPts val="1200"/>
              </a:spcBef>
              <a:spcAft>
                <a:spcPts val="600"/>
              </a:spcAft>
              <a:buClr>
                <a:srgbClr val="0099FF"/>
              </a:buClr>
              <a:buSzPct val="100000"/>
              <a:buBlip>
                <a:blip r:embed="rId2"/>
              </a:buBlip>
              <a:defRPr/>
            </a:pPr>
            <a:r>
              <a:rPr lang="tr-TR" sz="1800" b="1" dirty="0" smtClean="0">
                <a:solidFill>
                  <a:srgbClr val="FF0000"/>
                </a:solidFill>
                <a:latin typeface="Cambria" pitchFamily="18" charset="0"/>
                <a:ea typeface="ＭＳ Ｐゴシック" pitchFamily="34" charset="-128"/>
                <a:cs typeface="ＭＳ Ｐゴシック" charset="0"/>
              </a:rPr>
              <a:t>Programın </a:t>
            </a:r>
            <a:r>
              <a:rPr lang="tr-TR" sz="1800" b="1" dirty="0">
                <a:solidFill>
                  <a:srgbClr val="FF0000"/>
                </a:solidFill>
                <a:latin typeface="Cambria" pitchFamily="18" charset="0"/>
                <a:ea typeface="ＭＳ Ｐゴシック" pitchFamily="34" charset="-128"/>
                <a:cs typeface="ＭＳ Ｐゴシック" charset="0"/>
              </a:rPr>
              <a:t>bittiği ayı takip eden ayın son iş gününden itibaren işveren ile </a:t>
            </a:r>
            <a:r>
              <a:rPr lang="tr-TR" sz="1800" b="1" dirty="0" smtClean="0">
                <a:solidFill>
                  <a:srgbClr val="FF0000"/>
                </a:solidFill>
                <a:latin typeface="Cambria" pitchFamily="18" charset="0"/>
                <a:ea typeface="ＭＳ Ｐゴシック" pitchFamily="34" charset="-128"/>
                <a:cs typeface="ＭＳ Ｐゴシック" charset="0"/>
              </a:rPr>
              <a:t>12 ay </a:t>
            </a:r>
            <a:r>
              <a:rPr lang="tr-TR" sz="1800" b="1" dirty="0">
                <a:solidFill>
                  <a:srgbClr val="FF0000"/>
                </a:solidFill>
                <a:latin typeface="Cambria" pitchFamily="18" charset="0"/>
                <a:ea typeface="ＭＳ Ｐゴシック" pitchFamily="34" charset="-128"/>
                <a:cs typeface="ＭＳ Ｐゴシック" charset="0"/>
              </a:rPr>
              <a:t>süre ile </a:t>
            </a:r>
            <a:r>
              <a:rPr lang="tr-TR" sz="1800" b="1" dirty="0" smtClean="0">
                <a:solidFill>
                  <a:srgbClr val="FF0000"/>
                </a:solidFill>
                <a:latin typeface="Cambria" pitchFamily="18" charset="0"/>
                <a:ea typeface="ＭＳ Ｐゴシック" pitchFamily="34" charset="-128"/>
                <a:cs typeface="ＭＳ Ｐゴシック" charset="0"/>
              </a:rPr>
              <a:t>kurs </a:t>
            </a:r>
            <a:r>
              <a:rPr lang="tr-TR" sz="1800" b="1" dirty="0">
                <a:solidFill>
                  <a:srgbClr val="FF0000"/>
                </a:solidFill>
                <a:latin typeface="Cambria" pitchFamily="18" charset="0"/>
                <a:ea typeface="ＭＳ Ｐゴシック" pitchFamily="34" charset="-128"/>
                <a:cs typeface="ＭＳ Ｐゴシック" charset="0"/>
              </a:rPr>
              <a:t>ve program düzenlenmeyecektir.</a:t>
            </a:r>
          </a:p>
          <a:p>
            <a:pPr marL="0" lvl="1" indent="0" algn="just" defTabSz="457200">
              <a:spcBef>
                <a:spcPts val="1200"/>
              </a:spcBef>
              <a:spcAft>
                <a:spcPts val="600"/>
              </a:spcAft>
              <a:buClr>
                <a:srgbClr val="0099FF"/>
              </a:buClr>
              <a:buSzPct val="100000"/>
              <a:buNone/>
              <a:defRPr/>
            </a:pPr>
            <a:r>
              <a:rPr lang="tr-TR" sz="1800" b="1" i="1" dirty="0" smtClean="0">
                <a:solidFill>
                  <a:srgbClr val="0070C0"/>
                </a:solidFill>
                <a:latin typeface="Cambria" pitchFamily="18" charset="0"/>
                <a:ea typeface="ＭＳ Ｐゴシック" pitchFamily="34" charset="-128"/>
                <a:cs typeface="ＭＳ Ｐゴシック" charset="0"/>
              </a:rPr>
              <a:t>ÖRNEK</a:t>
            </a:r>
          </a:p>
          <a:p>
            <a:pPr marL="344487" lvl="1" indent="-469900" algn="just" defTabSz="457200">
              <a:spcBef>
                <a:spcPts val="1200"/>
              </a:spcBef>
              <a:spcAft>
                <a:spcPts val="600"/>
              </a:spcAft>
              <a:buClr>
                <a:srgbClr val="0099FF"/>
              </a:buClr>
              <a:buSzPct val="100000"/>
              <a:buBlip>
                <a:blip r:embed="rId2"/>
              </a:buBlip>
              <a:defRPr/>
            </a:pPr>
            <a:r>
              <a:rPr lang="tr-TR" sz="1800" b="1" i="1" dirty="0" smtClean="0">
                <a:solidFill>
                  <a:srgbClr val="FF0000"/>
                </a:solidFill>
                <a:latin typeface="Cambria" pitchFamily="18" charset="0"/>
                <a:ea typeface="ＭＳ Ｐゴシック" pitchFamily="34" charset="-128"/>
                <a:cs typeface="ＭＳ Ｐゴシック" charset="0"/>
              </a:rPr>
              <a:t>15.12.2014 </a:t>
            </a:r>
            <a:r>
              <a:rPr lang="tr-TR" sz="1800" b="1" i="1" dirty="0">
                <a:solidFill>
                  <a:srgbClr val="FF0000"/>
                </a:solidFill>
                <a:latin typeface="Cambria" pitchFamily="18" charset="0"/>
                <a:ea typeface="ＭＳ Ｐゴシック" pitchFamily="34" charset="-128"/>
                <a:cs typeface="ＭＳ Ｐゴシック" charset="0"/>
              </a:rPr>
              <a:t>tarihinde biten programda </a:t>
            </a:r>
            <a:r>
              <a:rPr lang="tr-TR" sz="1800" i="1" dirty="0">
                <a:solidFill>
                  <a:schemeClr val="tx1"/>
                </a:solidFill>
                <a:latin typeface="Cambria" pitchFamily="18" charset="0"/>
                <a:ea typeface="ＭＳ Ｐゴシック" pitchFamily="34" charset="-128"/>
                <a:cs typeface="ＭＳ Ｐゴシック" charset="0"/>
              </a:rPr>
              <a:t>söz konusu tarihteki fiili çalışan sayısının tespitinin yapılabilmesi için işveren tarafından aralık ayına ait sigortalı hizmet listelerinin </a:t>
            </a:r>
            <a:r>
              <a:rPr lang="tr-TR" sz="1800" b="1" i="1" dirty="0">
                <a:solidFill>
                  <a:srgbClr val="FF0000"/>
                </a:solidFill>
                <a:latin typeface="Cambria" pitchFamily="18" charset="0"/>
                <a:ea typeface="ＭＳ Ｐゴシック" pitchFamily="34" charset="-128"/>
                <a:cs typeface="ＭＳ Ｐゴシック" charset="0"/>
              </a:rPr>
              <a:t>ocak ayının son işgünü olan 30.01.2015 </a:t>
            </a:r>
            <a:r>
              <a:rPr lang="tr-TR" sz="1800" i="1" dirty="0">
                <a:solidFill>
                  <a:schemeClr val="tx1"/>
                </a:solidFill>
                <a:latin typeface="Cambria" pitchFamily="18" charset="0"/>
                <a:ea typeface="ＭＳ Ｐゴシック" pitchFamily="34" charset="-128"/>
                <a:cs typeface="ＭＳ Ｐゴシック" charset="0"/>
              </a:rPr>
              <a:t>tarihine kadar il müdürlüğüne ibraz edilmesi gerekmektedir. </a:t>
            </a:r>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39</a:t>
            </a:fld>
            <a:endParaRPr lang="es-ES"/>
          </a:p>
        </p:txBody>
      </p:sp>
    </p:spTree>
    <p:extLst>
      <p:ext uri="{BB962C8B-B14F-4D97-AF65-F5344CB8AC3E}">
        <p14:creationId xmlns:p14="http://schemas.microsoft.com/office/powerpoint/2010/main" val="3661151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533400" y="1615044"/>
            <a:ext cx="8134350" cy="4252357"/>
          </a:xfrm>
        </p:spPr>
        <p:txBody>
          <a:bodyPr/>
          <a:lstStyle/>
          <a:p>
            <a:pPr marL="469900" lvl="1" indent="-469900" algn="just">
              <a:lnSpc>
                <a:spcPct val="110000"/>
              </a:lnSpc>
              <a:spcBef>
                <a:spcPts val="100"/>
              </a:spcBef>
              <a:spcAft>
                <a:spcPts val="100"/>
              </a:spcAft>
              <a:buClr>
                <a:srgbClr val="0099FF"/>
              </a:buClr>
              <a:buSzPct val="100000"/>
              <a:buBlip>
                <a:blip r:embed="rId2"/>
              </a:buBlip>
              <a:tabLst>
                <a:tab pos="88900" algn="l"/>
              </a:tabLst>
              <a:defRPr/>
            </a:pPr>
            <a:r>
              <a:rPr lang="tr-TR" sz="2800" kern="1200" dirty="0">
                <a:solidFill>
                  <a:schemeClr val="tx1"/>
                </a:solidFill>
                <a:ea typeface="ＭＳ Ｐゴシック" pitchFamily="34" charset="-128"/>
              </a:rPr>
              <a:t>M</a:t>
            </a:r>
            <a:r>
              <a:rPr lang="tr-TR" sz="2800" kern="1200" dirty="0" smtClean="0">
                <a:solidFill>
                  <a:schemeClr val="tx1"/>
                </a:solidFill>
                <a:ea typeface="ＭＳ Ｐゴシック" pitchFamily="34" charset="-128"/>
              </a:rPr>
              <a:t>esleki </a:t>
            </a:r>
            <a:r>
              <a:rPr lang="tr-TR" sz="2800" kern="1200" dirty="0">
                <a:solidFill>
                  <a:schemeClr val="tx1"/>
                </a:solidFill>
                <a:ea typeface="ＭＳ Ｐゴシック" pitchFamily="34" charset="-128"/>
              </a:rPr>
              <a:t>deneyim ve beceri </a:t>
            </a:r>
            <a:r>
              <a:rPr lang="tr-TR" sz="2800" kern="1200" dirty="0" smtClean="0">
                <a:solidFill>
                  <a:schemeClr val="tx1"/>
                </a:solidFill>
                <a:ea typeface="ＭＳ Ｐゴシック" pitchFamily="34" charset="-128"/>
              </a:rPr>
              <a:t>kazanma</a:t>
            </a:r>
            <a:endParaRPr lang="tr-TR" sz="2800" kern="1200" dirty="0">
              <a:solidFill>
                <a:schemeClr val="tx1"/>
              </a:solidFill>
              <a:ea typeface="ＭＳ Ｐゴシック" pitchFamily="34" charset="-128"/>
            </a:endParaRPr>
          </a:p>
          <a:p>
            <a:pPr marL="469900" lvl="1" indent="-469900" algn="just">
              <a:lnSpc>
                <a:spcPct val="110000"/>
              </a:lnSpc>
              <a:spcBef>
                <a:spcPts val="100"/>
              </a:spcBef>
              <a:spcAft>
                <a:spcPts val="100"/>
              </a:spcAft>
              <a:buClr>
                <a:srgbClr val="0099FF"/>
              </a:buClr>
              <a:buSzPct val="100000"/>
              <a:buBlip>
                <a:blip r:embed="rId2"/>
              </a:buBlip>
              <a:tabLst>
                <a:tab pos="88900" algn="l"/>
              </a:tabLst>
              <a:defRPr/>
            </a:pPr>
            <a:r>
              <a:rPr lang="tr-TR" sz="2800" kern="1200" dirty="0" smtClean="0">
                <a:solidFill>
                  <a:schemeClr val="tx1"/>
                </a:solidFill>
                <a:ea typeface="ＭＳ Ｐゴシック" pitchFamily="34" charset="-128"/>
              </a:rPr>
              <a:t>İstihdam edilmeyi kolaylaştırma</a:t>
            </a:r>
          </a:p>
          <a:p>
            <a:pPr marL="469900" lvl="1" indent="-469900" algn="just">
              <a:lnSpc>
                <a:spcPct val="110000"/>
              </a:lnSpc>
              <a:spcBef>
                <a:spcPts val="100"/>
              </a:spcBef>
              <a:spcAft>
                <a:spcPts val="100"/>
              </a:spcAft>
              <a:buClr>
                <a:srgbClr val="0099FF"/>
              </a:buClr>
              <a:buSzPct val="100000"/>
              <a:buBlip>
                <a:blip r:embed="rId2"/>
              </a:buBlip>
              <a:tabLst>
                <a:tab pos="88900" algn="l"/>
              </a:tabLst>
              <a:defRPr/>
            </a:pPr>
            <a:r>
              <a:rPr lang="tr-TR" sz="2800" kern="1200" dirty="0" smtClean="0">
                <a:solidFill>
                  <a:schemeClr val="tx1"/>
                </a:solidFill>
                <a:ea typeface="ＭＳ Ｐゴシック" pitchFamily="34" charset="-128"/>
              </a:rPr>
              <a:t>Tecrübe eksikliğinin giderilmesi</a:t>
            </a:r>
            <a:endParaRPr lang="tr-TR" sz="2800" kern="1200" dirty="0">
              <a:solidFill>
                <a:schemeClr val="tx1"/>
              </a:solidFill>
              <a:ea typeface="ＭＳ Ｐゴシック" pitchFamily="34" charset="-128"/>
            </a:endParaRPr>
          </a:p>
          <a:p>
            <a:pPr marL="469900" lvl="1" indent="-469900" algn="just">
              <a:lnSpc>
                <a:spcPct val="110000"/>
              </a:lnSpc>
              <a:spcBef>
                <a:spcPts val="100"/>
              </a:spcBef>
              <a:spcAft>
                <a:spcPts val="100"/>
              </a:spcAft>
              <a:buClr>
                <a:srgbClr val="0099FF"/>
              </a:buClr>
              <a:buSzPct val="100000"/>
              <a:buBlip>
                <a:blip r:embed="rId2"/>
              </a:buBlip>
              <a:tabLst>
                <a:tab pos="88900" algn="l"/>
              </a:tabLst>
              <a:defRPr/>
            </a:pPr>
            <a:r>
              <a:rPr lang="tr-TR" sz="2800" kern="1200" dirty="0" smtClean="0">
                <a:solidFill>
                  <a:schemeClr val="tx1"/>
                </a:solidFill>
                <a:ea typeface="ＭＳ Ｐゴシック" pitchFamily="34" charset="-128"/>
              </a:rPr>
              <a:t>Program süresince gelir elde etme</a:t>
            </a:r>
            <a:endParaRPr lang="tr-TR" sz="2800" kern="1200" dirty="0">
              <a:solidFill>
                <a:schemeClr val="tx1"/>
              </a:solidFill>
              <a:ea typeface="ＭＳ Ｐゴシック" pitchFamily="34" charset="-128"/>
            </a:endParaRPr>
          </a:p>
          <a:p>
            <a:pPr marL="469900" lvl="1" indent="-469900" algn="just">
              <a:lnSpc>
                <a:spcPct val="110000"/>
              </a:lnSpc>
              <a:spcBef>
                <a:spcPts val="100"/>
              </a:spcBef>
              <a:spcAft>
                <a:spcPts val="100"/>
              </a:spcAft>
              <a:buClr>
                <a:srgbClr val="0099FF"/>
              </a:buClr>
              <a:buSzPct val="100000"/>
              <a:buBlip>
                <a:blip r:embed="rId2"/>
              </a:buBlip>
              <a:tabLst>
                <a:tab pos="88900" algn="l"/>
              </a:tabLst>
              <a:defRPr/>
            </a:pPr>
            <a:r>
              <a:rPr lang="tr-TR" sz="2800" kern="1200" dirty="0" smtClean="0">
                <a:solidFill>
                  <a:schemeClr val="tx1"/>
                </a:solidFill>
                <a:ea typeface="ＭＳ Ｐゴシック" pitchFamily="34" charset="-128"/>
              </a:rPr>
              <a:t>Zorunlu stajların yapılmasına imkan verme </a:t>
            </a:r>
          </a:p>
          <a:p>
            <a:pPr marL="0" lvl="1" indent="0" algn="just">
              <a:lnSpc>
                <a:spcPct val="110000"/>
              </a:lnSpc>
              <a:spcBef>
                <a:spcPts val="100"/>
              </a:spcBef>
              <a:spcAft>
                <a:spcPts val="100"/>
              </a:spcAft>
              <a:buClr>
                <a:srgbClr val="0099FF"/>
              </a:buClr>
              <a:buSzPct val="100000"/>
              <a:buNone/>
              <a:tabLst>
                <a:tab pos="88900" algn="l"/>
              </a:tabLst>
              <a:defRPr/>
            </a:pPr>
            <a:endParaRPr lang="tr-TR" sz="2800" kern="1200" dirty="0">
              <a:solidFill>
                <a:schemeClr val="tx1"/>
              </a:solidFill>
              <a:ea typeface="ＭＳ Ｐゴシック" pitchFamily="34" charset="-128"/>
            </a:endParaRPr>
          </a:p>
        </p:txBody>
      </p:sp>
      <p:sp>
        <p:nvSpPr>
          <p:cNvPr id="4" name="Başlık 3"/>
          <p:cNvSpPr>
            <a:spLocks noGrp="1"/>
          </p:cNvSpPr>
          <p:nvPr>
            <p:ph type="title"/>
          </p:nvPr>
        </p:nvSpPr>
        <p:spPr>
          <a:xfrm>
            <a:off x="3347864" y="833264"/>
            <a:ext cx="5242181" cy="914400"/>
          </a:xfrm>
        </p:spPr>
        <p:txBody>
          <a:bodyPr/>
          <a:lstStyle/>
          <a:p>
            <a:r>
              <a:rPr lang="tr-TR" dirty="0" smtClean="0">
                <a:solidFill>
                  <a:srgbClr val="FF0000"/>
                </a:solidFill>
                <a:effectLst/>
              </a:rPr>
              <a:t>İŞSİZLER VE ÖĞRENCİLER İÇİN FAYDALARI</a:t>
            </a:r>
            <a:endParaRPr lang="tr-TR" dirty="0">
              <a:solidFill>
                <a:srgbClr val="FF0000"/>
              </a:solidFill>
              <a:effectLst/>
            </a:endParaRPr>
          </a:p>
        </p:txBody>
      </p:sp>
      <p:sp>
        <p:nvSpPr>
          <p:cNvPr id="5" name="Slayt Numarası Yer Tutucusu 4"/>
          <p:cNvSpPr>
            <a:spLocks noGrp="1"/>
          </p:cNvSpPr>
          <p:nvPr>
            <p:ph type="sldNum" sz="quarter" idx="10"/>
          </p:nvPr>
        </p:nvSpPr>
        <p:spPr/>
        <p:txBody>
          <a:bodyPr/>
          <a:lstStyle/>
          <a:p>
            <a:pPr>
              <a:defRPr/>
            </a:pPr>
            <a:fld id="{44C320A6-E93E-4DDC-8D6B-3768E8C3FE14}" type="slidenum">
              <a:rPr lang="es-ES" smtClean="0"/>
              <a:pPr>
                <a:defRPr/>
              </a:pPr>
              <a:t>4</a:t>
            </a:fld>
            <a:endParaRPr lang="es-ES"/>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9191">
            <a:off x="4343931" y="4419991"/>
            <a:ext cx="3437041" cy="1752600"/>
          </a:xfrm>
          <a:prstGeom prst="rect">
            <a:avLst/>
          </a:prstGeom>
        </p:spPr>
      </p:pic>
    </p:spTree>
    <p:extLst>
      <p:ext uri="{BB962C8B-B14F-4D97-AF65-F5344CB8AC3E}">
        <p14:creationId xmlns:p14="http://schemas.microsoft.com/office/powerpoint/2010/main" val="809192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700808"/>
            <a:ext cx="8568952" cy="3825949"/>
          </a:xfrm>
        </p:spPr>
        <p:txBody>
          <a:bodyPr/>
          <a:lstStyle/>
          <a:p>
            <a:pPr marL="0" indent="0">
              <a:buNone/>
            </a:pPr>
            <a:r>
              <a:rPr lang="tr-TR" sz="2400" b="1" i="1" dirty="0" smtClean="0">
                <a:solidFill>
                  <a:srgbClr val="FF0000"/>
                </a:solidFill>
                <a:latin typeface="Calibri" pitchFamily="34" charset="0"/>
              </a:rPr>
              <a:t>NORMAL BAŞVURU</a:t>
            </a:r>
          </a:p>
          <a:p>
            <a:pPr marL="0" lvl="1" indent="0" algn="just" defTabSz="457200">
              <a:spcBef>
                <a:spcPts val="1200"/>
              </a:spcBef>
              <a:spcAft>
                <a:spcPts val="600"/>
              </a:spcAft>
              <a:buClr>
                <a:srgbClr val="0099FF"/>
              </a:buClr>
              <a:buSzPct val="100000"/>
              <a:buNone/>
              <a:defRPr/>
            </a:pPr>
            <a:r>
              <a:rPr lang="tr-TR" sz="2400" b="1" u="sng" dirty="0" smtClean="0">
                <a:solidFill>
                  <a:srgbClr val="00B050"/>
                </a:solidFill>
                <a:latin typeface="Cambria" pitchFamily="18" charset="0"/>
                <a:ea typeface="ＭＳ Ｐゴシック" pitchFamily="34" charset="-128"/>
                <a:cs typeface="ＭＳ Ｐゴシック" charset="0"/>
              </a:rPr>
              <a:t>Yeni </a:t>
            </a:r>
            <a:r>
              <a:rPr lang="tr-TR" sz="2400" b="1" u="sng" dirty="0">
                <a:solidFill>
                  <a:srgbClr val="00B050"/>
                </a:solidFill>
                <a:latin typeface="Cambria" pitchFamily="18" charset="0"/>
                <a:ea typeface="ＭＳ Ｐゴシック" pitchFamily="34" charset="-128"/>
                <a:cs typeface="ＭＳ Ｐゴシック" charset="0"/>
              </a:rPr>
              <a:t>katılımcı talebinde bulunan işverenin</a:t>
            </a:r>
            <a:r>
              <a:rPr lang="tr-TR" sz="2400" dirty="0">
                <a:solidFill>
                  <a:schemeClr val="tx1"/>
                </a:solidFill>
                <a:latin typeface="Cambria" pitchFamily="18" charset="0"/>
                <a:ea typeface="ＭＳ Ｐゴシック" pitchFamily="34" charset="-128"/>
                <a:cs typeface="ＭＳ Ｐゴシック" charset="0"/>
              </a:rPr>
              <a:t>, başvuru tarihinden geriye dönük olarak son 1 yılda işbaşı eğitim programını tamamlayan (mezun olan) katılımcılardan; </a:t>
            </a:r>
          </a:p>
          <a:p>
            <a:pPr marL="744537" lvl="2" indent="-469900" algn="just" defTabSz="457200">
              <a:spcBef>
                <a:spcPts val="1200"/>
              </a:spcBef>
              <a:spcAft>
                <a:spcPts val="0"/>
              </a:spcAft>
              <a:buClr>
                <a:srgbClr val="0099FF"/>
              </a:buClr>
              <a:buSzPct val="100000"/>
              <a:buFont typeface="Wingdings 2" pitchFamily="18" charset="2"/>
              <a:buBlip>
                <a:blip r:embed="rId2"/>
              </a:buBlip>
              <a:defRPr/>
            </a:pPr>
            <a:r>
              <a:rPr lang="tr-TR" sz="2400" dirty="0">
                <a:solidFill>
                  <a:schemeClr val="tx1"/>
                </a:solidFill>
                <a:latin typeface="Cambria" pitchFamily="18" charset="0"/>
                <a:ea typeface="ＭＳ Ｐゴシック" pitchFamily="34" charset="-128"/>
                <a:cs typeface="ＭＳ Ｐゴシック" charset="0"/>
              </a:rPr>
              <a:t>En az </a:t>
            </a:r>
            <a:r>
              <a:rPr lang="tr-TR" sz="2400" b="1" dirty="0">
                <a:solidFill>
                  <a:srgbClr val="00B050"/>
                </a:solidFill>
                <a:latin typeface="Cambria" pitchFamily="18" charset="0"/>
                <a:ea typeface="ＭＳ Ｐゴシック" pitchFamily="34" charset="-128"/>
                <a:cs typeface="ＭＳ Ｐゴシック" charset="0"/>
              </a:rPr>
              <a:t>%20’sini </a:t>
            </a:r>
          </a:p>
          <a:p>
            <a:pPr marL="744537" lvl="2" indent="-469900" algn="just" defTabSz="457200">
              <a:spcBef>
                <a:spcPts val="1200"/>
              </a:spcBef>
              <a:spcAft>
                <a:spcPts val="0"/>
              </a:spcAft>
              <a:buClr>
                <a:srgbClr val="0099FF"/>
              </a:buClr>
              <a:buSzPct val="100000"/>
              <a:buFont typeface="Wingdings 2" pitchFamily="18" charset="2"/>
              <a:buBlip>
                <a:blip r:embed="rId2"/>
              </a:buBlip>
              <a:defRPr/>
            </a:pPr>
            <a:r>
              <a:rPr lang="tr-TR" sz="2400" dirty="0">
                <a:solidFill>
                  <a:schemeClr val="tx1"/>
                </a:solidFill>
                <a:latin typeface="Cambria" pitchFamily="18" charset="0"/>
                <a:ea typeface="ＭＳ Ｐゴシック" pitchFamily="34" charset="-128"/>
                <a:cs typeface="ＭＳ Ｐゴシック" charset="0"/>
              </a:rPr>
              <a:t>Kendi işyerinde veya başka işyerinde </a:t>
            </a:r>
          </a:p>
          <a:p>
            <a:pPr marL="744537" lvl="2" indent="-469900" algn="just" defTabSz="457200">
              <a:spcBef>
                <a:spcPts val="1200"/>
              </a:spcBef>
              <a:spcAft>
                <a:spcPts val="0"/>
              </a:spcAft>
              <a:buClr>
                <a:srgbClr val="0099FF"/>
              </a:buClr>
              <a:buSzPct val="100000"/>
              <a:buFont typeface="Wingdings 2" pitchFamily="18" charset="2"/>
              <a:buBlip>
                <a:blip r:embed="rId2"/>
              </a:buBlip>
              <a:defRPr/>
            </a:pPr>
            <a:r>
              <a:rPr lang="tr-TR" sz="2400" dirty="0">
                <a:solidFill>
                  <a:schemeClr val="tx1"/>
                </a:solidFill>
                <a:latin typeface="Cambria" pitchFamily="18" charset="0"/>
                <a:ea typeface="ＭＳ Ｐゴシック" pitchFamily="34" charset="-128"/>
                <a:cs typeface="ＭＳ Ｐゴシック" charset="0"/>
              </a:rPr>
              <a:t>Aynı meslekte </a:t>
            </a:r>
          </a:p>
          <a:p>
            <a:pPr marL="744537" lvl="2" indent="-469900" algn="just" defTabSz="457200">
              <a:spcBef>
                <a:spcPts val="1200"/>
              </a:spcBef>
              <a:spcAft>
                <a:spcPts val="0"/>
              </a:spcAft>
              <a:buClr>
                <a:srgbClr val="0099FF"/>
              </a:buClr>
              <a:buSzPct val="100000"/>
              <a:buFont typeface="Wingdings 2" pitchFamily="18" charset="2"/>
              <a:buBlip>
                <a:blip r:embed="rId2"/>
              </a:buBlip>
              <a:defRPr/>
            </a:pPr>
            <a:r>
              <a:rPr lang="tr-TR" sz="2400" b="1" dirty="0">
                <a:solidFill>
                  <a:srgbClr val="00B050"/>
                </a:solidFill>
                <a:latin typeface="Cambria" pitchFamily="18" charset="0"/>
                <a:ea typeface="ＭＳ Ｐゴシック" pitchFamily="34" charset="-128"/>
                <a:cs typeface="ＭＳ Ｐゴシック" charset="0"/>
              </a:rPr>
              <a:t>En az 60 gün </a:t>
            </a:r>
            <a:r>
              <a:rPr lang="tr-TR" sz="2400" dirty="0">
                <a:solidFill>
                  <a:schemeClr val="tx1"/>
                </a:solidFill>
                <a:latin typeface="Cambria" pitchFamily="18" charset="0"/>
                <a:ea typeface="ＭＳ Ｐゴシック" pitchFamily="34" charset="-128"/>
                <a:cs typeface="ＭＳ Ｐゴシック" charset="0"/>
              </a:rPr>
              <a:t>istihdam etmiş olması gerekmektedir</a:t>
            </a: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40</a:t>
            </a:fld>
            <a:endParaRPr lang="es-ES"/>
          </a:p>
        </p:txBody>
      </p:sp>
      <p:sp>
        <p:nvSpPr>
          <p:cNvPr id="6" name="İçerik Yer Tutucusu 2"/>
          <p:cNvSpPr txBox="1">
            <a:spLocks/>
          </p:cNvSpPr>
          <p:nvPr/>
        </p:nvSpPr>
        <p:spPr bwMode="auto">
          <a:xfrm>
            <a:off x="4572000" y="552576"/>
            <a:ext cx="4569726" cy="394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ctr">
              <a:buNone/>
            </a:pPr>
            <a:r>
              <a:rPr lang="tr-TR" sz="2400" b="1" kern="0" dirty="0" smtClean="0">
                <a:solidFill>
                  <a:srgbClr val="FF0000"/>
                </a:solidFill>
              </a:rPr>
              <a:t>    </a:t>
            </a:r>
            <a:r>
              <a:rPr lang="tr-TR" sz="2400" b="1" dirty="0">
                <a:solidFill>
                  <a:srgbClr val="FF0000"/>
                </a:solidFill>
                <a:latin typeface="Calibri" pitchFamily="34" charset="0"/>
              </a:rPr>
              <a:t>PROGRAMDAN TEKRAR YARARLANMA ve KATILIMCILARIN İSTİHDAMI</a:t>
            </a:r>
          </a:p>
          <a:p>
            <a:pPr marL="0" indent="0" algn="ctr">
              <a:buFontTx/>
              <a:buNone/>
            </a:pPr>
            <a:endParaRPr lang="tr-TR" sz="2400" b="1" kern="0" dirty="0" smtClean="0">
              <a:solidFill>
                <a:srgbClr val="FF0000"/>
              </a:solidFill>
            </a:endParaRPr>
          </a:p>
          <a:p>
            <a:pPr marL="0" indent="0" algn="ctr">
              <a:buFontTx/>
              <a:buNone/>
            </a:pPr>
            <a:endParaRPr lang="tr-TR" sz="2400" b="1" kern="0"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429000"/>
            <a:ext cx="2927309"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068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139952" y="548680"/>
            <a:ext cx="4825033" cy="1080120"/>
          </a:xfrm>
        </p:spPr>
        <p:txBody>
          <a:bodyPr/>
          <a:lstStyle/>
          <a:p>
            <a:pPr marL="0" indent="0"/>
            <a:r>
              <a:rPr lang="tr-TR" dirty="0" smtClean="0">
                <a:solidFill>
                  <a:srgbClr val="FF0000"/>
                </a:solidFill>
                <a:latin typeface="Calibri" pitchFamily="34" charset="0"/>
              </a:rPr>
              <a:t/>
            </a:r>
            <a:br>
              <a:rPr lang="tr-TR" dirty="0" smtClean="0">
                <a:solidFill>
                  <a:srgbClr val="FF0000"/>
                </a:solidFill>
                <a:latin typeface="Calibri" pitchFamily="34" charset="0"/>
              </a:rPr>
            </a:br>
            <a:r>
              <a:rPr lang="tr-TR" dirty="0" smtClean="0">
                <a:solidFill>
                  <a:srgbClr val="FF0000"/>
                </a:solidFill>
                <a:effectLst/>
                <a:latin typeface="Calibri" pitchFamily="34" charset="0"/>
              </a:rPr>
              <a:t>PROGRAMDAN </a:t>
            </a:r>
            <a:r>
              <a:rPr lang="tr-TR" dirty="0">
                <a:solidFill>
                  <a:srgbClr val="FF0000"/>
                </a:solidFill>
                <a:effectLst/>
                <a:latin typeface="Calibri" pitchFamily="34" charset="0"/>
              </a:rPr>
              <a:t>TEKRAR YARARLANMA ve KATILIMCILARIN İSTİHDAMI</a:t>
            </a:r>
            <a:r>
              <a:rPr lang="tr-TR" dirty="0">
                <a:solidFill>
                  <a:srgbClr val="FF0000"/>
                </a:solidFill>
                <a:latin typeface="Calibri" pitchFamily="34" charset="0"/>
              </a:rPr>
              <a:t/>
            </a:r>
            <a:br>
              <a:rPr lang="tr-TR" dirty="0">
                <a:solidFill>
                  <a:srgbClr val="FF0000"/>
                </a:solidFill>
                <a:latin typeface="Calibri" pitchFamily="34" charset="0"/>
              </a:rPr>
            </a:br>
            <a:endParaRPr lang="tr-TR" dirty="0">
              <a:solidFill>
                <a:srgbClr val="FF0000"/>
              </a:solidFill>
            </a:endParaRPr>
          </a:p>
        </p:txBody>
      </p:sp>
      <p:sp>
        <p:nvSpPr>
          <p:cNvPr id="3" name="İçerik Yer Tutucusu 2"/>
          <p:cNvSpPr>
            <a:spLocks noGrp="1"/>
          </p:cNvSpPr>
          <p:nvPr>
            <p:ph idx="1"/>
          </p:nvPr>
        </p:nvSpPr>
        <p:spPr>
          <a:xfrm>
            <a:off x="533400" y="1772816"/>
            <a:ext cx="7999040" cy="4392488"/>
          </a:xfrm>
        </p:spPr>
        <p:txBody>
          <a:bodyPr/>
          <a:lstStyle/>
          <a:p>
            <a:pPr marL="0" lvl="1" indent="0" algn="just" defTabSz="457200">
              <a:spcBef>
                <a:spcPts val="1200"/>
              </a:spcBef>
              <a:spcAft>
                <a:spcPts val="600"/>
              </a:spcAft>
              <a:buClr>
                <a:srgbClr val="0099FF"/>
              </a:buClr>
              <a:buSzPct val="100000"/>
              <a:buNone/>
              <a:defRPr/>
            </a:pPr>
            <a:r>
              <a:rPr lang="tr-TR" sz="2000" dirty="0" smtClean="0">
                <a:solidFill>
                  <a:schemeClr val="tx1"/>
                </a:solidFill>
                <a:latin typeface="Cambria" pitchFamily="18" charset="0"/>
                <a:ea typeface="ＭＳ Ｐゴシック" pitchFamily="34" charset="-128"/>
                <a:cs typeface="ＭＳ Ｐゴシック" charset="0"/>
              </a:rPr>
              <a:t>İşverenin katılımcıları ;</a:t>
            </a:r>
          </a:p>
          <a:p>
            <a:pPr marL="344487" lvl="1" indent="-469900" algn="just" defTabSz="457200">
              <a:spcBef>
                <a:spcPts val="1200"/>
              </a:spcBef>
              <a:spcAft>
                <a:spcPts val="60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istihdam </a:t>
            </a:r>
            <a:r>
              <a:rPr lang="tr-TR" sz="2000" dirty="0">
                <a:solidFill>
                  <a:schemeClr val="tx1"/>
                </a:solidFill>
                <a:latin typeface="Cambria" pitchFamily="18" charset="0"/>
                <a:ea typeface="ＭＳ Ｐゴシック" pitchFamily="34" charset="-128"/>
                <a:cs typeface="ＭＳ Ｐゴシック" charset="0"/>
              </a:rPr>
              <a:t>etmeye başladığına </a:t>
            </a:r>
            <a:r>
              <a:rPr lang="tr-TR" sz="2000" b="1" dirty="0" smtClean="0">
                <a:solidFill>
                  <a:srgbClr val="FF0000"/>
                </a:solidFill>
                <a:latin typeface="Cambria" pitchFamily="18" charset="0"/>
                <a:ea typeface="ＭＳ Ｐゴシック" pitchFamily="34" charset="-128"/>
                <a:cs typeface="ＭＳ Ｐゴシック" charset="0"/>
              </a:rPr>
              <a:t>VEYA</a:t>
            </a:r>
          </a:p>
          <a:p>
            <a:pPr marL="344487" lvl="1" indent="-469900" algn="just" defTabSz="457200">
              <a:spcBef>
                <a:spcPts val="1200"/>
              </a:spcBef>
              <a:spcAft>
                <a:spcPts val="60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istihdam </a:t>
            </a:r>
            <a:r>
              <a:rPr lang="tr-TR" sz="2000" dirty="0">
                <a:solidFill>
                  <a:schemeClr val="tx1"/>
                </a:solidFill>
                <a:latin typeface="Cambria" pitchFamily="18" charset="0"/>
                <a:ea typeface="ＭＳ Ｐゴシック" pitchFamily="34" charset="-128"/>
                <a:cs typeface="ＭＳ Ｐゴシック" charset="0"/>
              </a:rPr>
              <a:t>edeceğine </a:t>
            </a:r>
            <a:r>
              <a:rPr lang="tr-TR" sz="2000" b="1" dirty="0" smtClean="0">
                <a:solidFill>
                  <a:srgbClr val="FF0000"/>
                </a:solidFill>
                <a:latin typeface="Cambria" pitchFamily="18" charset="0"/>
                <a:ea typeface="ＭＳ Ｐゴシック" pitchFamily="34" charset="-128"/>
                <a:cs typeface="ＭＳ Ｐゴシック" charset="0"/>
              </a:rPr>
              <a:t>VEYA</a:t>
            </a:r>
          </a:p>
          <a:p>
            <a:pPr marL="344487" lvl="1" indent="-469900" algn="just" defTabSz="457200">
              <a:spcBef>
                <a:spcPts val="1200"/>
              </a:spcBef>
              <a:spcAft>
                <a:spcPts val="60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en </a:t>
            </a:r>
            <a:r>
              <a:rPr lang="tr-TR" sz="2000" dirty="0">
                <a:solidFill>
                  <a:schemeClr val="tx1"/>
                </a:solidFill>
                <a:latin typeface="Cambria" pitchFamily="18" charset="0"/>
                <a:ea typeface="ＭＳ Ｐゴシック" pitchFamily="34" charset="-128"/>
                <a:cs typeface="ＭＳ Ｐゴシック" charset="0"/>
              </a:rPr>
              <a:t>az </a:t>
            </a:r>
            <a:r>
              <a:rPr lang="tr-TR" sz="2000" dirty="0" smtClean="0">
                <a:solidFill>
                  <a:schemeClr val="tx1"/>
                </a:solidFill>
                <a:latin typeface="Cambria" pitchFamily="18" charset="0"/>
                <a:ea typeface="ＭＳ Ｐゴシック" pitchFamily="34" charset="-128"/>
                <a:cs typeface="ＭＳ Ｐゴシック" charset="0"/>
              </a:rPr>
              <a:t>60 </a:t>
            </a:r>
            <a:r>
              <a:rPr lang="tr-TR" sz="2000" dirty="0">
                <a:solidFill>
                  <a:schemeClr val="tx1"/>
                </a:solidFill>
                <a:latin typeface="Cambria" pitchFamily="18" charset="0"/>
                <a:ea typeface="ＭＳ Ｐゴシック" pitchFamily="34" charset="-128"/>
                <a:cs typeface="ＭＳ Ｐゴシック" charset="0"/>
              </a:rPr>
              <a:t>gün istihdam ettiğini ancak bunu henüz resmi olarak belgeleyemediğine dair taahhütname (EK-34)  vermesi durumunda yeni katılımcı talebi değerlendirmeye alınabilecektir. </a:t>
            </a:r>
            <a:endParaRPr lang="tr-TR" sz="2000" dirty="0" smtClean="0">
              <a:solidFill>
                <a:schemeClr val="tx1"/>
              </a:solidFill>
              <a:latin typeface="Cambria" pitchFamily="18" charset="0"/>
              <a:ea typeface="ＭＳ Ｐゴシック" pitchFamily="34" charset="-128"/>
              <a:cs typeface="ＭＳ Ｐゴシック" charset="0"/>
            </a:endParaRPr>
          </a:p>
          <a:p>
            <a:pPr marL="344487" lvl="1" indent="-469900" algn="just" defTabSz="457200">
              <a:spcBef>
                <a:spcPts val="1200"/>
              </a:spcBef>
              <a:spcAft>
                <a:spcPts val="60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Söz </a:t>
            </a:r>
            <a:r>
              <a:rPr lang="tr-TR" sz="2000" dirty="0">
                <a:solidFill>
                  <a:schemeClr val="tx1"/>
                </a:solidFill>
                <a:latin typeface="Cambria" pitchFamily="18" charset="0"/>
                <a:ea typeface="ＭＳ Ｐゴシック" pitchFamily="34" charset="-128"/>
                <a:cs typeface="ＭＳ Ｐゴシック" charset="0"/>
              </a:rPr>
              <a:t>konusu taahhütnamede yer verilen istihdam yükümlülüğünün </a:t>
            </a:r>
            <a:r>
              <a:rPr lang="tr-TR" sz="2000" b="1" dirty="0">
                <a:solidFill>
                  <a:srgbClr val="FF0000"/>
                </a:solidFill>
                <a:latin typeface="Cambria" pitchFamily="18" charset="0"/>
                <a:ea typeface="ＭＳ Ｐゴシック" pitchFamily="34" charset="-128"/>
                <a:cs typeface="ＭＳ Ｐゴシック" charset="0"/>
              </a:rPr>
              <a:t>kesintisiz olarak </a:t>
            </a:r>
            <a:r>
              <a:rPr lang="tr-TR" sz="2000" dirty="0">
                <a:solidFill>
                  <a:schemeClr val="tx1"/>
                </a:solidFill>
                <a:latin typeface="Cambria" pitchFamily="18" charset="0"/>
                <a:ea typeface="ＭＳ Ｐゴシック" pitchFamily="34" charset="-128"/>
                <a:cs typeface="ＭＳ Ｐゴシック" charset="0"/>
              </a:rPr>
              <a:t>yerine getirilmesi gerekmektedir. </a:t>
            </a:r>
            <a:endParaRPr lang="tr-TR" sz="2000" dirty="0" smtClean="0">
              <a:solidFill>
                <a:schemeClr val="tx1"/>
              </a:solidFill>
              <a:latin typeface="Cambria" pitchFamily="18" charset="0"/>
              <a:ea typeface="ＭＳ Ｐゴシック" pitchFamily="34" charset="-128"/>
              <a:cs typeface="ＭＳ Ｐゴシック" charset="0"/>
            </a:endParaRPr>
          </a:p>
          <a:p>
            <a:pPr marL="342900" lvl="1" indent="-342900" algn="just" defTabSz="457200">
              <a:spcBef>
                <a:spcPts val="1200"/>
              </a:spcBef>
              <a:spcAft>
                <a:spcPts val="600"/>
              </a:spcAft>
              <a:buClr>
                <a:srgbClr val="0099FF"/>
              </a:buClr>
              <a:buSzPct val="100000"/>
              <a:buFont typeface="Wingdings" pitchFamily="2" charset="2"/>
              <a:buChar char="ü"/>
              <a:defRPr/>
            </a:pPr>
            <a:r>
              <a:rPr lang="tr-TR" sz="2000" b="1" i="1" u="sng" dirty="0" smtClean="0">
                <a:solidFill>
                  <a:srgbClr val="00B050"/>
                </a:solidFill>
                <a:latin typeface="Cambria" pitchFamily="18" charset="0"/>
                <a:ea typeface="ＭＳ Ｐゴシック" pitchFamily="34" charset="-128"/>
                <a:cs typeface="ＭＳ Ｐゴシック" charset="0"/>
              </a:rPr>
              <a:t>MEVZUAT DEĞİŞİKLİĞİNDEN ÖNCE SONA EREN PROGRAMLAR İÇİN DE BU İMKANDAN YARARLANILABİLECEKTİR.</a:t>
            </a:r>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41</a:t>
            </a:fld>
            <a:endParaRPr lang="es-ES"/>
          </a:p>
        </p:txBody>
      </p:sp>
    </p:spTree>
    <p:extLst>
      <p:ext uri="{BB962C8B-B14F-4D97-AF65-F5344CB8AC3E}">
        <p14:creationId xmlns:p14="http://schemas.microsoft.com/office/powerpoint/2010/main" val="9137758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95936" y="476672"/>
            <a:ext cx="4825033" cy="1080120"/>
          </a:xfrm>
        </p:spPr>
        <p:txBody>
          <a:bodyPr/>
          <a:lstStyle/>
          <a:p>
            <a:r>
              <a:rPr lang="tr-TR" dirty="0" smtClean="0">
                <a:solidFill>
                  <a:srgbClr val="FF0000"/>
                </a:solidFill>
                <a:effectLst/>
                <a:latin typeface="Calibri" pitchFamily="34" charset="0"/>
              </a:rPr>
              <a:t/>
            </a:r>
            <a:br>
              <a:rPr lang="tr-TR" dirty="0" smtClean="0">
                <a:solidFill>
                  <a:srgbClr val="FF0000"/>
                </a:solidFill>
                <a:effectLst/>
                <a:latin typeface="Calibri" pitchFamily="34" charset="0"/>
              </a:rPr>
            </a:br>
            <a:r>
              <a:rPr lang="tr-TR" dirty="0" smtClean="0">
                <a:solidFill>
                  <a:srgbClr val="FF0000"/>
                </a:solidFill>
                <a:effectLst/>
                <a:latin typeface="Calibri" pitchFamily="34" charset="0"/>
              </a:rPr>
              <a:t>PROGRAMDAN </a:t>
            </a:r>
            <a:r>
              <a:rPr lang="tr-TR" dirty="0">
                <a:solidFill>
                  <a:srgbClr val="FF0000"/>
                </a:solidFill>
                <a:effectLst/>
                <a:latin typeface="Calibri" pitchFamily="34" charset="0"/>
              </a:rPr>
              <a:t>TEKRAR YARARLANMA ve KATILIMCILARIN İSTİHDAMI</a:t>
            </a:r>
            <a:r>
              <a:rPr lang="tr-TR" dirty="0">
                <a:solidFill>
                  <a:srgbClr val="FF0000"/>
                </a:solidFill>
                <a:latin typeface="Calibri" pitchFamily="34" charset="0"/>
              </a:rPr>
              <a:t/>
            </a:r>
            <a:br>
              <a:rPr lang="tr-TR" dirty="0">
                <a:solidFill>
                  <a:srgbClr val="FF0000"/>
                </a:solidFill>
                <a:latin typeface="Calibri" pitchFamily="34" charset="0"/>
              </a:rPr>
            </a:br>
            <a:endParaRPr lang="tr-TR" dirty="0"/>
          </a:p>
        </p:txBody>
      </p:sp>
      <p:sp>
        <p:nvSpPr>
          <p:cNvPr id="3" name="İçerik Yer Tutucusu 2"/>
          <p:cNvSpPr>
            <a:spLocks noGrp="1"/>
          </p:cNvSpPr>
          <p:nvPr>
            <p:ph idx="1"/>
          </p:nvPr>
        </p:nvSpPr>
        <p:spPr>
          <a:xfrm>
            <a:off x="533400" y="1556792"/>
            <a:ext cx="7772400" cy="4310608"/>
          </a:xfrm>
        </p:spPr>
        <p:txBody>
          <a:bodyPr/>
          <a:lstStyle/>
          <a:p>
            <a:pPr marL="285750" lvl="1" algn="just" defTabSz="457200">
              <a:spcBef>
                <a:spcPts val="1200"/>
              </a:spcBef>
              <a:spcAft>
                <a:spcPts val="600"/>
              </a:spcAft>
              <a:buClr>
                <a:srgbClr val="0099FF"/>
              </a:buClr>
              <a:buSzPct val="100000"/>
              <a:buFont typeface="Wingdings" pitchFamily="2" charset="2"/>
              <a:buChar char="v"/>
              <a:defRPr/>
            </a:pPr>
            <a:r>
              <a:rPr lang="tr-TR" sz="1800" dirty="0" smtClean="0">
                <a:solidFill>
                  <a:srgbClr val="0070C0"/>
                </a:solidFill>
              </a:rPr>
              <a:t>İSTİHDAMIN </a:t>
            </a:r>
            <a:r>
              <a:rPr lang="tr-TR" sz="1800" dirty="0">
                <a:solidFill>
                  <a:srgbClr val="0070C0"/>
                </a:solidFill>
              </a:rPr>
              <a:t>KESİNTİSİZ </a:t>
            </a:r>
            <a:r>
              <a:rPr lang="tr-TR" sz="1800" dirty="0" smtClean="0">
                <a:solidFill>
                  <a:srgbClr val="0070C0"/>
                </a:solidFill>
              </a:rPr>
              <a:t>OLARAK İSTENMESİNİN </a:t>
            </a:r>
            <a:r>
              <a:rPr lang="tr-TR" sz="1800" dirty="0">
                <a:solidFill>
                  <a:srgbClr val="0070C0"/>
                </a:solidFill>
              </a:rPr>
              <a:t>AMACI; İŞ VE İŞLEMLERİN DAHA SAĞLIKLI SÜRDÜRÜLEBİLMESİ AÇISINDAN İSTİHDAM SÜRECİNİN TAMAMLANIP TAMAMLANMADIĞININ TAKİP EDİLMESİDİR.</a:t>
            </a:r>
          </a:p>
          <a:p>
            <a:pPr marL="344487" lvl="1" indent="-469900" algn="just" defTabSz="457200">
              <a:spcBef>
                <a:spcPts val="1200"/>
              </a:spcBef>
              <a:spcAft>
                <a:spcPts val="600"/>
              </a:spcAft>
              <a:buClr>
                <a:srgbClr val="0099FF"/>
              </a:buClr>
              <a:buSzPct val="100000"/>
              <a:buBlip>
                <a:blip r:embed="rId2"/>
              </a:buBlip>
              <a:defRPr/>
            </a:pPr>
            <a:r>
              <a:rPr lang="tr-TR" sz="1800" dirty="0" smtClean="0">
                <a:solidFill>
                  <a:schemeClr val="tx1"/>
                </a:solidFill>
                <a:latin typeface="Cambria" pitchFamily="18" charset="0"/>
                <a:ea typeface="ＭＳ Ｐゴシック" pitchFamily="34" charset="-128"/>
                <a:cs typeface="ＭＳ Ｐゴシック" charset="0"/>
              </a:rPr>
              <a:t>Katılımcıları </a:t>
            </a:r>
            <a:r>
              <a:rPr lang="tr-TR" sz="1800" dirty="0">
                <a:solidFill>
                  <a:schemeClr val="tx1"/>
                </a:solidFill>
                <a:latin typeface="Cambria" pitchFamily="18" charset="0"/>
                <a:ea typeface="ＭＳ Ｐゴシック" pitchFamily="34" charset="-128"/>
                <a:cs typeface="ＭＳ Ｐゴシック" charset="0"/>
              </a:rPr>
              <a:t>istihdam etmeye başlamayan ancak katılımcıları en az 60 gün istihdam edeceğine dair taahhütname veren işverenin söz konusu istihdamı </a:t>
            </a:r>
            <a:r>
              <a:rPr lang="tr-TR" sz="1800" b="1" dirty="0">
                <a:solidFill>
                  <a:srgbClr val="FF0000"/>
                </a:solidFill>
                <a:latin typeface="Cambria" pitchFamily="18" charset="0"/>
                <a:ea typeface="ＭＳ Ｐゴシック" pitchFamily="34" charset="-128"/>
                <a:cs typeface="ＭＳ Ｐゴシック" charset="0"/>
              </a:rPr>
              <a:t>en geç yeni katılımcı talebinde bulunduğu tarih (başvuru tarihi) itibariyle </a:t>
            </a:r>
            <a:r>
              <a:rPr lang="tr-TR" sz="1800" dirty="0">
                <a:solidFill>
                  <a:schemeClr val="tx1"/>
                </a:solidFill>
                <a:latin typeface="Cambria" pitchFamily="18" charset="0"/>
                <a:ea typeface="ＭＳ Ｐゴシック" pitchFamily="34" charset="-128"/>
                <a:cs typeface="ＭＳ Ｐゴシック" charset="0"/>
              </a:rPr>
              <a:t>başlatmış olması gerekmektedir. </a:t>
            </a:r>
          </a:p>
          <a:p>
            <a:pPr marL="344487" lvl="1" indent="-469900" algn="just" defTabSz="457200">
              <a:spcBef>
                <a:spcPts val="1200"/>
              </a:spcBef>
              <a:spcAft>
                <a:spcPts val="600"/>
              </a:spcAft>
              <a:buClr>
                <a:srgbClr val="0099FF"/>
              </a:buClr>
              <a:buSzPct val="100000"/>
              <a:buBlip>
                <a:blip r:embed="rId2"/>
              </a:buBlip>
              <a:defRPr/>
            </a:pPr>
            <a:r>
              <a:rPr lang="tr-TR" sz="1800" dirty="0" smtClean="0">
                <a:solidFill>
                  <a:schemeClr val="tx1"/>
                </a:solidFill>
                <a:latin typeface="Cambria" pitchFamily="18" charset="0"/>
                <a:ea typeface="ＭＳ Ｐゴシック" pitchFamily="34" charset="-128"/>
                <a:cs typeface="ＭＳ Ｐゴシック" charset="0"/>
              </a:rPr>
              <a:t>Katılımcıları </a:t>
            </a:r>
            <a:r>
              <a:rPr lang="tr-TR" sz="1800" dirty="0">
                <a:solidFill>
                  <a:schemeClr val="tx1"/>
                </a:solidFill>
                <a:latin typeface="Cambria" pitchFamily="18" charset="0"/>
                <a:ea typeface="ＭＳ Ｐゴシック" pitchFamily="34" charset="-128"/>
                <a:cs typeface="ＭＳ Ｐゴシック" charset="0"/>
              </a:rPr>
              <a:t>en az </a:t>
            </a:r>
            <a:r>
              <a:rPr lang="tr-TR" sz="1800" dirty="0" smtClean="0">
                <a:solidFill>
                  <a:schemeClr val="tx1"/>
                </a:solidFill>
                <a:latin typeface="Cambria" pitchFamily="18" charset="0"/>
                <a:ea typeface="ＭＳ Ｐゴシック" pitchFamily="34" charset="-128"/>
                <a:cs typeface="ＭＳ Ｐゴシック" charset="0"/>
              </a:rPr>
              <a:t>60 </a:t>
            </a:r>
            <a:r>
              <a:rPr lang="tr-TR" sz="1800" dirty="0">
                <a:solidFill>
                  <a:schemeClr val="tx1"/>
                </a:solidFill>
                <a:latin typeface="Cambria" pitchFamily="18" charset="0"/>
                <a:ea typeface="ＭＳ Ｐゴシック" pitchFamily="34" charset="-128"/>
                <a:cs typeface="ＭＳ Ｐゴシック" charset="0"/>
              </a:rPr>
              <a:t>gün istihdam edeceğine veya istihdam etmeye başladığına dair taahhütname veren işverenin bu hususu başvuru tarihi itibariyle </a:t>
            </a:r>
            <a:r>
              <a:rPr lang="tr-TR" sz="1800" b="1" dirty="0">
                <a:solidFill>
                  <a:srgbClr val="FF0000"/>
                </a:solidFill>
                <a:latin typeface="Cambria" pitchFamily="18" charset="0"/>
                <a:ea typeface="ＭＳ Ｐゴシック" pitchFamily="34" charset="-128"/>
                <a:cs typeface="ＭＳ Ｐゴシック" charset="0"/>
              </a:rPr>
              <a:t>işe giriş bildirgesiyle il müdürlüğüne ibraz etmesi gerekmektedir.</a:t>
            </a: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42</a:t>
            </a:fld>
            <a:endParaRPr lang="es-ES"/>
          </a:p>
        </p:txBody>
      </p:sp>
    </p:spTree>
    <p:extLst>
      <p:ext uri="{BB962C8B-B14F-4D97-AF65-F5344CB8AC3E}">
        <p14:creationId xmlns:p14="http://schemas.microsoft.com/office/powerpoint/2010/main" val="2336260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43</a:t>
            </a:fld>
            <a:endParaRPr lang="es-ES"/>
          </a:p>
        </p:txBody>
      </p:sp>
      <p:sp>
        <p:nvSpPr>
          <p:cNvPr id="6" name="İçerik Yer Tutucusu 2"/>
          <p:cNvSpPr txBox="1">
            <a:spLocks/>
          </p:cNvSpPr>
          <p:nvPr/>
        </p:nvSpPr>
        <p:spPr bwMode="auto">
          <a:xfrm>
            <a:off x="3863975" y="552576"/>
            <a:ext cx="5277751" cy="394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ctr">
              <a:buFontTx/>
              <a:buNone/>
            </a:pPr>
            <a:r>
              <a:rPr lang="tr-TR" sz="2400" b="1" dirty="0">
                <a:solidFill>
                  <a:srgbClr val="FF0000"/>
                </a:solidFill>
                <a:latin typeface="Calibri" pitchFamily="34" charset="0"/>
              </a:rPr>
              <a:t>PROGRAMDAN TEKRAR YARARLANMA ve KATILIMCILARIN İSTİHDAMI</a:t>
            </a:r>
            <a:br>
              <a:rPr lang="tr-TR" sz="2400" b="1" dirty="0">
                <a:solidFill>
                  <a:srgbClr val="FF0000"/>
                </a:solidFill>
                <a:latin typeface="Calibri" pitchFamily="34" charset="0"/>
              </a:rPr>
            </a:br>
            <a:endParaRPr lang="tr-TR" sz="2400" b="1" kern="0" dirty="0">
              <a:solidFill>
                <a:srgbClr val="FF0000"/>
              </a:solidFill>
            </a:endParaRPr>
          </a:p>
        </p:txBody>
      </p:sp>
      <p:grpSp>
        <p:nvGrpSpPr>
          <p:cNvPr id="2" name="Group 4"/>
          <p:cNvGrpSpPr>
            <a:grpSpLocks noChangeAspect="1"/>
          </p:cNvGrpSpPr>
          <p:nvPr/>
        </p:nvGrpSpPr>
        <p:grpSpPr bwMode="auto">
          <a:xfrm>
            <a:off x="107950" y="1700213"/>
            <a:ext cx="8928100" cy="4716462"/>
            <a:chOff x="68" y="1071"/>
            <a:chExt cx="5624" cy="2971"/>
          </a:xfrm>
        </p:grpSpPr>
        <p:sp>
          <p:nvSpPr>
            <p:cNvPr id="3" name="AutoShape 3"/>
            <p:cNvSpPr>
              <a:spLocks noChangeAspect="1" noChangeArrowheads="1" noTextEdit="1"/>
            </p:cNvSpPr>
            <p:nvPr/>
          </p:nvSpPr>
          <p:spPr bwMode="auto">
            <a:xfrm>
              <a:off x="68" y="1071"/>
              <a:ext cx="5624" cy="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nvGrpSpPr>
            <p:cNvPr id="5" name="Group 205"/>
            <p:cNvGrpSpPr>
              <a:grpSpLocks/>
            </p:cNvGrpSpPr>
            <p:nvPr/>
          </p:nvGrpSpPr>
          <p:grpSpPr bwMode="auto">
            <a:xfrm>
              <a:off x="152" y="1070"/>
              <a:ext cx="5602" cy="2997"/>
              <a:chOff x="152" y="1070"/>
              <a:chExt cx="5602" cy="2997"/>
            </a:xfrm>
          </p:grpSpPr>
          <p:sp>
            <p:nvSpPr>
              <p:cNvPr id="8" name="Rectangle 5"/>
              <p:cNvSpPr>
                <a:spLocks noChangeArrowheads="1"/>
              </p:cNvSpPr>
              <p:nvPr/>
            </p:nvSpPr>
            <p:spPr bwMode="auto">
              <a:xfrm>
                <a:off x="196" y="1070"/>
                <a:ext cx="142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1517" y="1070"/>
                <a:ext cx="113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FF0000"/>
                    </a:solidFill>
                    <a:effectLst/>
                    <a:latin typeface="Calibri" pitchFamily="34" charset="0"/>
                    <a:cs typeface="Arial" pitchFamily="34" charset="0"/>
                  </a:rPr>
                  <a:t>ERKEN BAŞVURU</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2434" y="1070"/>
                <a:ext cx="10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196" y="1202"/>
                <a:ext cx="10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1"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9"/>
              <p:cNvSpPr>
                <a:spLocks noChangeArrowheads="1"/>
              </p:cNvSpPr>
              <p:nvPr/>
            </p:nvSpPr>
            <p:spPr bwMode="auto">
              <a:xfrm>
                <a:off x="1031" y="1342"/>
                <a:ext cx="20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Wingdings" pitchFamily="2" charset="2"/>
                    <a:cs typeface="Arial" pitchFamily="34" charset="0"/>
                  </a:rPr>
                  <a:t>ü</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0"/>
              <p:cNvSpPr>
                <a:spLocks noChangeArrowheads="1"/>
              </p:cNvSpPr>
              <p:nvPr/>
            </p:nvSpPr>
            <p:spPr bwMode="auto">
              <a:xfrm>
                <a:off x="1123" y="1342"/>
                <a:ext cx="9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Arial"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1244" y="1336"/>
                <a:ext cx="171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Calibri" pitchFamily="34" charset="0"/>
                    <a:cs typeface="Arial" pitchFamily="34" charset="0"/>
                  </a:rPr>
                  <a:t>15.12.2014’TE BİTEN PROGRAM</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2"/>
              <p:cNvSpPr>
                <a:spLocks noChangeArrowheads="1"/>
              </p:cNvSpPr>
              <p:nvPr/>
            </p:nvSpPr>
            <p:spPr bwMode="auto">
              <a:xfrm>
                <a:off x="2802" y="1336"/>
                <a:ext cx="9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3"/>
              <p:cNvSpPr>
                <a:spLocks noChangeArrowheads="1"/>
              </p:cNvSpPr>
              <p:nvPr/>
            </p:nvSpPr>
            <p:spPr bwMode="auto">
              <a:xfrm>
                <a:off x="1031" y="1455"/>
                <a:ext cx="143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libri" pitchFamily="34" charset="0"/>
                    <a:cs typeface="Arial" pitchFamily="34" charset="0"/>
                  </a:rPr>
                  <a:t>16.12.2014’TE BAŞVURU</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4"/>
              <p:cNvSpPr>
                <a:spLocks noChangeArrowheads="1"/>
              </p:cNvSpPr>
              <p:nvPr/>
            </p:nvSpPr>
            <p:spPr bwMode="auto">
              <a:xfrm>
                <a:off x="2350" y="1455"/>
                <a:ext cx="10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5"/>
              <p:cNvSpPr>
                <a:spLocks noChangeArrowheads="1"/>
              </p:cNvSpPr>
              <p:nvPr/>
            </p:nvSpPr>
            <p:spPr bwMode="auto">
              <a:xfrm>
                <a:off x="3914" y="1455"/>
                <a:ext cx="143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libri" pitchFamily="34" charset="0"/>
                    <a:cs typeface="Arial" pitchFamily="34" charset="0"/>
                  </a:rPr>
                  <a:t>01.01.2015’TE BAŞVURU</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6"/>
              <p:cNvSpPr>
                <a:spLocks noChangeArrowheads="1"/>
              </p:cNvSpPr>
              <p:nvPr/>
            </p:nvSpPr>
            <p:spPr bwMode="auto">
              <a:xfrm>
                <a:off x="5233" y="1455"/>
                <a:ext cx="10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7"/>
              <p:cNvSpPr>
                <a:spLocks noChangeArrowheads="1"/>
              </p:cNvSpPr>
              <p:nvPr/>
            </p:nvSpPr>
            <p:spPr bwMode="auto">
              <a:xfrm>
                <a:off x="196" y="1589"/>
                <a:ext cx="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8"/>
              <p:cNvSpPr>
                <a:spLocks noChangeArrowheads="1"/>
              </p:cNvSpPr>
              <p:nvPr/>
            </p:nvSpPr>
            <p:spPr bwMode="auto">
              <a:xfrm>
                <a:off x="196" y="1709"/>
                <a:ext cx="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9"/>
              <p:cNvSpPr>
                <a:spLocks noChangeArrowheads="1"/>
              </p:cNvSpPr>
              <p:nvPr/>
            </p:nvSpPr>
            <p:spPr bwMode="auto">
              <a:xfrm>
                <a:off x="196" y="1848"/>
                <a:ext cx="17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0"/>
              <p:cNvSpPr>
                <a:spLocks noChangeArrowheads="1"/>
              </p:cNvSpPr>
              <p:nvPr/>
            </p:nvSpPr>
            <p:spPr bwMode="auto">
              <a:xfrm>
                <a:off x="1771" y="1848"/>
                <a:ext cx="71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1"/>
              <p:cNvSpPr>
                <a:spLocks noChangeArrowheads="1"/>
              </p:cNvSpPr>
              <p:nvPr/>
            </p:nvSpPr>
            <p:spPr bwMode="auto">
              <a:xfrm>
                <a:off x="2384" y="1848"/>
                <a:ext cx="12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2"/>
              <p:cNvSpPr>
                <a:spLocks noChangeArrowheads="1"/>
              </p:cNvSpPr>
              <p:nvPr/>
            </p:nvSpPr>
            <p:spPr bwMode="auto">
              <a:xfrm>
                <a:off x="2438" y="1828"/>
                <a:ext cx="11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3"/>
              <p:cNvSpPr>
                <a:spLocks noChangeArrowheads="1"/>
              </p:cNvSpPr>
              <p:nvPr/>
            </p:nvSpPr>
            <p:spPr bwMode="auto">
              <a:xfrm>
                <a:off x="2471" y="1828"/>
                <a:ext cx="358"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smtClean="0">
                    <a:ln>
                      <a:noFill/>
                    </a:ln>
                    <a:solidFill>
                      <a:srgbClr val="000000"/>
                    </a:solidFill>
                    <a:effectLst/>
                    <a:latin typeface="Calibri" pitchFamily="34" charset="0"/>
                    <a:cs typeface="Arial" pitchFamily="34" charset="0"/>
                  </a:rPr>
                  <a:t>51/1</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4"/>
              <p:cNvSpPr>
                <a:spLocks noChangeArrowheads="1"/>
              </p:cNvSpPr>
              <p:nvPr/>
            </p:nvSpPr>
            <p:spPr bwMode="auto">
              <a:xfrm>
                <a:off x="2745" y="1828"/>
                <a:ext cx="11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5"/>
              <p:cNvSpPr>
                <a:spLocks noChangeArrowheads="1"/>
              </p:cNvSpPr>
              <p:nvPr/>
            </p:nvSpPr>
            <p:spPr bwMode="auto">
              <a:xfrm>
                <a:off x="196" y="1972"/>
                <a:ext cx="11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6"/>
              <p:cNvSpPr>
                <a:spLocks noChangeArrowheads="1"/>
              </p:cNvSpPr>
              <p:nvPr/>
            </p:nvSpPr>
            <p:spPr bwMode="auto">
              <a:xfrm>
                <a:off x="196" y="2890"/>
                <a:ext cx="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7"/>
              <p:cNvSpPr>
                <a:spLocks noChangeArrowheads="1"/>
              </p:cNvSpPr>
              <p:nvPr/>
            </p:nvSpPr>
            <p:spPr bwMode="auto">
              <a:xfrm>
                <a:off x="1400" y="2890"/>
                <a:ext cx="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8"/>
              <p:cNvSpPr>
                <a:spLocks noChangeArrowheads="1"/>
              </p:cNvSpPr>
              <p:nvPr/>
            </p:nvSpPr>
            <p:spPr bwMode="auto">
              <a:xfrm>
                <a:off x="196" y="3019"/>
                <a:ext cx="104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29"/>
              <p:cNvSpPr>
                <a:spLocks noChangeArrowheads="1"/>
              </p:cNvSpPr>
              <p:nvPr/>
            </p:nvSpPr>
            <p:spPr bwMode="auto">
              <a:xfrm>
                <a:off x="1131" y="3009"/>
                <a:ext cx="114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alibri" pitchFamily="34" charset="0"/>
                    <a:cs typeface="Arial" pitchFamily="34" charset="0"/>
                  </a:rPr>
                  <a:t>16.02.2015’TE BAŞVURU</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Rectangle 30"/>
              <p:cNvSpPr>
                <a:spLocks noChangeArrowheads="1"/>
              </p:cNvSpPr>
              <p:nvPr/>
            </p:nvSpPr>
            <p:spPr bwMode="auto">
              <a:xfrm>
                <a:off x="2448" y="3019"/>
                <a:ext cx="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1"/>
              <p:cNvSpPr>
                <a:spLocks noChangeArrowheads="1"/>
              </p:cNvSpPr>
              <p:nvPr/>
            </p:nvSpPr>
            <p:spPr bwMode="auto">
              <a:xfrm>
                <a:off x="196" y="3143"/>
                <a:ext cx="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2"/>
              <p:cNvSpPr>
                <a:spLocks noChangeArrowheads="1"/>
              </p:cNvSpPr>
              <p:nvPr/>
            </p:nvSpPr>
            <p:spPr bwMode="auto">
              <a:xfrm>
                <a:off x="2604" y="3143"/>
                <a:ext cx="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3"/>
              <p:cNvSpPr>
                <a:spLocks noChangeArrowheads="1"/>
              </p:cNvSpPr>
              <p:nvPr/>
            </p:nvSpPr>
            <p:spPr bwMode="auto">
              <a:xfrm>
                <a:off x="196" y="3262"/>
                <a:ext cx="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4"/>
              <p:cNvSpPr>
                <a:spLocks noChangeArrowheads="1"/>
              </p:cNvSpPr>
              <p:nvPr/>
            </p:nvSpPr>
            <p:spPr bwMode="auto">
              <a:xfrm>
                <a:off x="196" y="3382"/>
                <a:ext cx="9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5"/>
              <p:cNvSpPr>
                <a:spLocks noChangeArrowheads="1"/>
              </p:cNvSpPr>
              <p:nvPr/>
            </p:nvSpPr>
            <p:spPr bwMode="auto">
              <a:xfrm>
                <a:off x="660" y="2122"/>
                <a:ext cx="77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PROGRAMI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6"/>
              <p:cNvSpPr>
                <a:spLocks noChangeArrowheads="1"/>
              </p:cNvSpPr>
              <p:nvPr/>
            </p:nvSpPr>
            <p:spPr bwMode="auto">
              <a:xfrm>
                <a:off x="1327" y="2122"/>
                <a:ext cx="11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37"/>
              <p:cNvSpPr>
                <a:spLocks noChangeArrowheads="1"/>
              </p:cNvSpPr>
              <p:nvPr/>
            </p:nvSpPr>
            <p:spPr bwMode="auto">
              <a:xfrm>
                <a:off x="1356" y="2122"/>
                <a:ext cx="102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TAMAMLAYAN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38"/>
              <p:cNvSpPr>
                <a:spLocks noChangeArrowheads="1"/>
              </p:cNvSpPr>
              <p:nvPr/>
            </p:nvSpPr>
            <p:spPr bwMode="auto">
              <a:xfrm>
                <a:off x="387" y="2249"/>
                <a:ext cx="230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KATILIMCILARDAN EN AZ %20’SİNİ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39"/>
              <p:cNvSpPr>
                <a:spLocks noChangeArrowheads="1"/>
              </p:cNvSpPr>
              <p:nvPr/>
            </p:nvSpPr>
            <p:spPr bwMode="auto">
              <a:xfrm>
                <a:off x="519" y="2376"/>
                <a:ext cx="203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KENDİ İŞYERİNDE VEYA BAŞKA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40"/>
              <p:cNvSpPr>
                <a:spLocks noChangeArrowheads="1"/>
              </p:cNvSpPr>
              <p:nvPr/>
            </p:nvSpPr>
            <p:spPr bwMode="auto">
              <a:xfrm>
                <a:off x="197" y="2503"/>
                <a:ext cx="270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İŞYERİNDE AYNI MESLEKTE EN AZ 60 GÜN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1"/>
              <p:cNvSpPr>
                <a:spLocks noChangeArrowheads="1"/>
              </p:cNvSpPr>
              <p:nvPr/>
            </p:nvSpPr>
            <p:spPr bwMode="auto">
              <a:xfrm>
                <a:off x="612" y="2630"/>
                <a:ext cx="149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Cambria" pitchFamily="18" charset="0"/>
                    <a:cs typeface="Arial" pitchFamily="34" charset="0"/>
                  </a:rPr>
                  <a:t>İSTİHDAM EDECEĞİNE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2"/>
              <p:cNvSpPr>
                <a:spLocks noChangeArrowheads="1"/>
              </p:cNvSpPr>
              <p:nvPr/>
            </p:nvSpPr>
            <p:spPr bwMode="auto">
              <a:xfrm>
                <a:off x="1973" y="2630"/>
                <a:ext cx="42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DAİR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3"/>
              <p:cNvSpPr>
                <a:spLocks noChangeArrowheads="1"/>
              </p:cNvSpPr>
              <p:nvPr/>
            </p:nvSpPr>
            <p:spPr bwMode="auto">
              <a:xfrm>
                <a:off x="679" y="2757"/>
                <a:ext cx="167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TAAHHÜTNAME VERMESİ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4"/>
              <p:cNvSpPr>
                <a:spLocks noChangeArrowheads="1"/>
              </p:cNvSpPr>
              <p:nvPr/>
            </p:nvSpPr>
            <p:spPr bwMode="auto">
              <a:xfrm>
                <a:off x="2216" y="2767"/>
                <a:ext cx="9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5"/>
              <p:cNvSpPr>
                <a:spLocks noChangeArrowheads="1"/>
              </p:cNvSpPr>
              <p:nvPr/>
            </p:nvSpPr>
            <p:spPr bwMode="auto">
              <a:xfrm>
                <a:off x="152" y="211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49" name="Line 46"/>
              <p:cNvSpPr>
                <a:spLocks noChangeShapeType="1"/>
              </p:cNvSpPr>
              <p:nvPr/>
            </p:nvSpPr>
            <p:spPr bwMode="auto">
              <a:xfrm>
                <a:off x="152" y="2118"/>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0" name="Line 47"/>
              <p:cNvSpPr>
                <a:spLocks noChangeShapeType="1"/>
              </p:cNvSpPr>
              <p:nvPr/>
            </p:nvSpPr>
            <p:spPr bwMode="auto">
              <a:xfrm>
                <a:off x="152" y="2118"/>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1" name="Rectangle 48"/>
              <p:cNvSpPr>
                <a:spLocks noChangeArrowheads="1"/>
              </p:cNvSpPr>
              <p:nvPr/>
            </p:nvSpPr>
            <p:spPr bwMode="auto">
              <a:xfrm>
                <a:off x="152" y="211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2" name="Line 49"/>
              <p:cNvSpPr>
                <a:spLocks noChangeShapeType="1"/>
              </p:cNvSpPr>
              <p:nvPr/>
            </p:nvSpPr>
            <p:spPr bwMode="auto">
              <a:xfrm>
                <a:off x="152" y="2118"/>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3" name="Line 50"/>
              <p:cNvSpPr>
                <a:spLocks noChangeShapeType="1"/>
              </p:cNvSpPr>
              <p:nvPr/>
            </p:nvSpPr>
            <p:spPr bwMode="auto">
              <a:xfrm>
                <a:off x="152" y="2118"/>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4" name="Rectangle 51"/>
              <p:cNvSpPr>
                <a:spLocks noChangeArrowheads="1"/>
              </p:cNvSpPr>
              <p:nvPr/>
            </p:nvSpPr>
            <p:spPr bwMode="auto">
              <a:xfrm>
                <a:off x="157" y="2118"/>
                <a:ext cx="258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5" name="Line 52"/>
              <p:cNvSpPr>
                <a:spLocks noChangeShapeType="1"/>
              </p:cNvSpPr>
              <p:nvPr/>
            </p:nvSpPr>
            <p:spPr bwMode="auto">
              <a:xfrm>
                <a:off x="157" y="2118"/>
                <a:ext cx="25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6" name="Rectangle 53"/>
              <p:cNvSpPr>
                <a:spLocks noChangeArrowheads="1"/>
              </p:cNvSpPr>
              <p:nvPr/>
            </p:nvSpPr>
            <p:spPr bwMode="auto">
              <a:xfrm>
                <a:off x="2737" y="2118"/>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7" name="Line 54"/>
              <p:cNvSpPr>
                <a:spLocks noChangeShapeType="1"/>
              </p:cNvSpPr>
              <p:nvPr/>
            </p:nvSpPr>
            <p:spPr bwMode="auto">
              <a:xfrm>
                <a:off x="2737" y="2118"/>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8" name="Line 55"/>
              <p:cNvSpPr>
                <a:spLocks noChangeShapeType="1"/>
              </p:cNvSpPr>
              <p:nvPr/>
            </p:nvSpPr>
            <p:spPr bwMode="auto">
              <a:xfrm>
                <a:off x="2737" y="2118"/>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9" name="Rectangle 56"/>
              <p:cNvSpPr>
                <a:spLocks noChangeArrowheads="1"/>
              </p:cNvSpPr>
              <p:nvPr/>
            </p:nvSpPr>
            <p:spPr bwMode="auto">
              <a:xfrm>
                <a:off x="2737" y="2118"/>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60" name="Line 57"/>
              <p:cNvSpPr>
                <a:spLocks noChangeShapeType="1"/>
              </p:cNvSpPr>
              <p:nvPr/>
            </p:nvSpPr>
            <p:spPr bwMode="auto">
              <a:xfrm>
                <a:off x="2737" y="2118"/>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1" name="Line 58"/>
              <p:cNvSpPr>
                <a:spLocks noChangeShapeType="1"/>
              </p:cNvSpPr>
              <p:nvPr/>
            </p:nvSpPr>
            <p:spPr bwMode="auto">
              <a:xfrm>
                <a:off x="2737" y="2118"/>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2" name="Rectangle 59"/>
              <p:cNvSpPr>
                <a:spLocks noChangeArrowheads="1"/>
              </p:cNvSpPr>
              <p:nvPr/>
            </p:nvSpPr>
            <p:spPr bwMode="auto">
              <a:xfrm>
                <a:off x="152" y="2123"/>
                <a:ext cx="5" cy="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63" name="Line 60"/>
              <p:cNvSpPr>
                <a:spLocks noChangeShapeType="1"/>
              </p:cNvSpPr>
              <p:nvPr/>
            </p:nvSpPr>
            <p:spPr bwMode="auto">
              <a:xfrm>
                <a:off x="152" y="2123"/>
                <a:ext cx="0" cy="7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24" name="Rectangle 61"/>
              <p:cNvSpPr>
                <a:spLocks noChangeArrowheads="1"/>
              </p:cNvSpPr>
              <p:nvPr/>
            </p:nvSpPr>
            <p:spPr bwMode="auto">
              <a:xfrm>
                <a:off x="152" y="2885"/>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25" name="Line 62"/>
              <p:cNvSpPr>
                <a:spLocks noChangeShapeType="1"/>
              </p:cNvSpPr>
              <p:nvPr/>
            </p:nvSpPr>
            <p:spPr bwMode="auto">
              <a:xfrm>
                <a:off x="152" y="2885"/>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27" name="Line 63"/>
              <p:cNvSpPr>
                <a:spLocks noChangeShapeType="1"/>
              </p:cNvSpPr>
              <p:nvPr/>
            </p:nvSpPr>
            <p:spPr bwMode="auto">
              <a:xfrm>
                <a:off x="152" y="2885"/>
                <a:ext cx="0" cy="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28" name="Rectangle 64"/>
              <p:cNvSpPr>
                <a:spLocks noChangeArrowheads="1"/>
              </p:cNvSpPr>
              <p:nvPr/>
            </p:nvSpPr>
            <p:spPr bwMode="auto">
              <a:xfrm>
                <a:off x="152" y="2885"/>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29" name="Line 65"/>
              <p:cNvSpPr>
                <a:spLocks noChangeShapeType="1"/>
              </p:cNvSpPr>
              <p:nvPr/>
            </p:nvSpPr>
            <p:spPr bwMode="auto">
              <a:xfrm>
                <a:off x="152" y="2885"/>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30" name="Line 66"/>
              <p:cNvSpPr>
                <a:spLocks noChangeShapeType="1"/>
              </p:cNvSpPr>
              <p:nvPr/>
            </p:nvSpPr>
            <p:spPr bwMode="auto">
              <a:xfrm>
                <a:off x="152" y="2885"/>
                <a:ext cx="0" cy="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31" name="Rectangle 67"/>
              <p:cNvSpPr>
                <a:spLocks noChangeArrowheads="1"/>
              </p:cNvSpPr>
              <p:nvPr/>
            </p:nvSpPr>
            <p:spPr bwMode="auto">
              <a:xfrm>
                <a:off x="157" y="2885"/>
                <a:ext cx="25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32" name="Line 68"/>
              <p:cNvSpPr>
                <a:spLocks noChangeShapeType="1"/>
              </p:cNvSpPr>
              <p:nvPr/>
            </p:nvSpPr>
            <p:spPr bwMode="auto">
              <a:xfrm>
                <a:off x="157" y="2885"/>
                <a:ext cx="25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33" name="Rectangle 69"/>
              <p:cNvSpPr>
                <a:spLocks noChangeArrowheads="1"/>
              </p:cNvSpPr>
              <p:nvPr/>
            </p:nvSpPr>
            <p:spPr bwMode="auto">
              <a:xfrm>
                <a:off x="2737" y="2123"/>
                <a:ext cx="6" cy="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34" name="Line 70"/>
              <p:cNvSpPr>
                <a:spLocks noChangeShapeType="1"/>
              </p:cNvSpPr>
              <p:nvPr/>
            </p:nvSpPr>
            <p:spPr bwMode="auto">
              <a:xfrm>
                <a:off x="2737" y="2123"/>
                <a:ext cx="0" cy="7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35" name="Rectangle 71"/>
              <p:cNvSpPr>
                <a:spLocks noChangeArrowheads="1"/>
              </p:cNvSpPr>
              <p:nvPr/>
            </p:nvSpPr>
            <p:spPr bwMode="auto">
              <a:xfrm>
                <a:off x="2737" y="2885"/>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36" name="Line 72"/>
              <p:cNvSpPr>
                <a:spLocks noChangeShapeType="1"/>
              </p:cNvSpPr>
              <p:nvPr/>
            </p:nvSpPr>
            <p:spPr bwMode="auto">
              <a:xfrm>
                <a:off x="2737" y="2885"/>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37" name="Line 73"/>
              <p:cNvSpPr>
                <a:spLocks noChangeShapeType="1"/>
              </p:cNvSpPr>
              <p:nvPr/>
            </p:nvSpPr>
            <p:spPr bwMode="auto">
              <a:xfrm>
                <a:off x="2737" y="2885"/>
                <a:ext cx="0" cy="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38" name="Rectangle 74"/>
              <p:cNvSpPr>
                <a:spLocks noChangeArrowheads="1"/>
              </p:cNvSpPr>
              <p:nvPr/>
            </p:nvSpPr>
            <p:spPr bwMode="auto">
              <a:xfrm>
                <a:off x="2737" y="2885"/>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39" name="Line 75"/>
              <p:cNvSpPr>
                <a:spLocks noChangeShapeType="1"/>
              </p:cNvSpPr>
              <p:nvPr/>
            </p:nvSpPr>
            <p:spPr bwMode="auto">
              <a:xfrm>
                <a:off x="2737" y="2885"/>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40" name="Line 76"/>
              <p:cNvSpPr>
                <a:spLocks noChangeShapeType="1"/>
              </p:cNvSpPr>
              <p:nvPr/>
            </p:nvSpPr>
            <p:spPr bwMode="auto">
              <a:xfrm>
                <a:off x="2737" y="2885"/>
                <a:ext cx="0" cy="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41" name="Rectangle 77"/>
              <p:cNvSpPr>
                <a:spLocks noChangeArrowheads="1"/>
              </p:cNvSpPr>
              <p:nvPr/>
            </p:nvSpPr>
            <p:spPr bwMode="auto">
              <a:xfrm>
                <a:off x="3513" y="2150"/>
                <a:ext cx="77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PROGRAMI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78"/>
              <p:cNvSpPr>
                <a:spLocks noChangeArrowheads="1"/>
              </p:cNvSpPr>
              <p:nvPr/>
            </p:nvSpPr>
            <p:spPr bwMode="auto">
              <a:xfrm>
                <a:off x="4181" y="2150"/>
                <a:ext cx="11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79"/>
              <p:cNvSpPr>
                <a:spLocks noChangeArrowheads="1"/>
              </p:cNvSpPr>
              <p:nvPr/>
            </p:nvSpPr>
            <p:spPr bwMode="auto">
              <a:xfrm>
                <a:off x="4209" y="2150"/>
                <a:ext cx="102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TAMAMLAYAN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80"/>
              <p:cNvSpPr>
                <a:spLocks noChangeArrowheads="1"/>
              </p:cNvSpPr>
              <p:nvPr/>
            </p:nvSpPr>
            <p:spPr bwMode="auto">
              <a:xfrm>
                <a:off x="3240" y="2276"/>
                <a:ext cx="230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KATILIMCILARDAN EN AZ %20’SİNİ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81"/>
              <p:cNvSpPr>
                <a:spLocks noChangeArrowheads="1"/>
              </p:cNvSpPr>
              <p:nvPr/>
            </p:nvSpPr>
            <p:spPr bwMode="auto">
              <a:xfrm>
                <a:off x="3372" y="2404"/>
                <a:ext cx="203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KENDİ İŞYERİNDE VEYA BAŞKA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82"/>
              <p:cNvSpPr>
                <a:spLocks noChangeArrowheads="1"/>
              </p:cNvSpPr>
              <p:nvPr/>
            </p:nvSpPr>
            <p:spPr bwMode="auto">
              <a:xfrm>
                <a:off x="3050" y="2530"/>
                <a:ext cx="270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İŞYERİNDE AYNI MESLEKTE EN AZ 60 GÜN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83"/>
              <p:cNvSpPr>
                <a:spLocks noChangeArrowheads="1"/>
              </p:cNvSpPr>
              <p:nvPr/>
            </p:nvSpPr>
            <p:spPr bwMode="auto">
              <a:xfrm>
                <a:off x="3129" y="2658"/>
                <a:ext cx="219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Cambria" pitchFamily="18" charset="0"/>
                    <a:cs typeface="Arial" pitchFamily="34" charset="0"/>
                  </a:rPr>
                  <a:t>İSTİHDAM ETMEYE BAŞLADIĞINA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8" name="Rectangle 84"/>
              <p:cNvSpPr>
                <a:spLocks noChangeArrowheads="1"/>
              </p:cNvSpPr>
              <p:nvPr/>
            </p:nvSpPr>
            <p:spPr bwMode="auto">
              <a:xfrm>
                <a:off x="5164" y="2658"/>
                <a:ext cx="42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DAİR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49" name="Rectangle 85"/>
              <p:cNvSpPr>
                <a:spLocks noChangeArrowheads="1"/>
              </p:cNvSpPr>
              <p:nvPr/>
            </p:nvSpPr>
            <p:spPr bwMode="auto">
              <a:xfrm>
                <a:off x="3532" y="2784"/>
                <a:ext cx="167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TAAHHÜTNAME VERMESİ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86"/>
              <p:cNvSpPr>
                <a:spLocks noChangeArrowheads="1"/>
              </p:cNvSpPr>
              <p:nvPr/>
            </p:nvSpPr>
            <p:spPr bwMode="auto">
              <a:xfrm>
                <a:off x="5069" y="2794"/>
                <a:ext cx="9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51" name="Rectangle 87"/>
              <p:cNvSpPr>
                <a:spLocks noChangeArrowheads="1"/>
              </p:cNvSpPr>
              <p:nvPr/>
            </p:nvSpPr>
            <p:spPr bwMode="auto">
              <a:xfrm>
                <a:off x="3005" y="2145"/>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52" name="Line 88"/>
              <p:cNvSpPr>
                <a:spLocks noChangeShapeType="1"/>
              </p:cNvSpPr>
              <p:nvPr/>
            </p:nvSpPr>
            <p:spPr bwMode="auto">
              <a:xfrm>
                <a:off x="3005" y="2145"/>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53" name="Line 89"/>
              <p:cNvSpPr>
                <a:spLocks noChangeShapeType="1"/>
              </p:cNvSpPr>
              <p:nvPr/>
            </p:nvSpPr>
            <p:spPr bwMode="auto">
              <a:xfrm>
                <a:off x="3005" y="2145"/>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54" name="Rectangle 90"/>
              <p:cNvSpPr>
                <a:spLocks noChangeArrowheads="1"/>
              </p:cNvSpPr>
              <p:nvPr/>
            </p:nvSpPr>
            <p:spPr bwMode="auto">
              <a:xfrm>
                <a:off x="3005" y="2145"/>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55" name="Line 91"/>
              <p:cNvSpPr>
                <a:spLocks noChangeShapeType="1"/>
              </p:cNvSpPr>
              <p:nvPr/>
            </p:nvSpPr>
            <p:spPr bwMode="auto">
              <a:xfrm>
                <a:off x="3005" y="2145"/>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56" name="Line 92"/>
              <p:cNvSpPr>
                <a:spLocks noChangeShapeType="1"/>
              </p:cNvSpPr>
              <p:nvPr/>
            </p:nvSpPr>
            <p:spPr bwMode="auto">
              <a:xfrm>
                <a:off x="3005" y="2145"/>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57" name="Rectangle 93"/>
              <p:cNvSpPr>
                <a:spLocks noChangeArrowheads="1"/>
              </p:cNvSpPr>
              <p:nvPr/>
            </p:nvSpPr>
            <p:spPr bwMode="auto">
              <a:xfrm>
                <a:off x="3010" y="2145"/>
                <a:ext cx="258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58" name="Line 94"/>
              <p:cNvSpPr>
                <a:spLocks noChangeShapeType="1"/>
              </p:cNvSpPr>
              <p:nvPr/>
            </p:nvSpPr>
            <p:spPr bwMode="auto">
              <a:xfrm>
                <a:off x="3010" y="2145"/>
                <a:ext cx="25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59" name="Rectangle 95"/>
              <p:cNvSpPr>
                <a:spLocks noChangeArrowheads="1"/>
              </p:cNvSpPr>
              <p:nvPr/>
            </p:nvSpPr>
            <p:spPr bwMode="auto">
              <a:xfrm>
                <a:off x="5590" y="2145"/>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60" name="Line 96"/>
              <p:cNvSpPr>
                <a:spLocks noChangeShapeType="1"/>
              </p:cNvSpPr>
              <p:nvPr/>
            </p:nvSpPr>
            <p:spPr bwMode="auto">
              <a:xfrm>
                <a:off x="5590" y="2145"/>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61" name="Line 97"/>
              <p:cNvSpPr>
                <a:spLocks noChangeShapeType="1"/>
              </p:cNvSpPr>
              <p:nvPr/>
            </p:nvSpPr>
            <p:spPr bwMode="auto">
              <a:xfrm>
                <a:off x="5590" y="2145"/>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62" name="Rectangle 98"/>
              <p:cNvSpPr>
                <a:spLocks noChangeArrowheads="1"/>
              </p:cNvSpPr>
              <p:nvPr/>
            </p:nvSpPr>
            <p:spPr bwMode="auto">
              <a:xfrm>
                <a:off x="5590" y="2145"/>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63" name="Line 99"/>
              <p:cNvSpPr>
                <a:spLocks noChangeShapeType="1"/>
              </p:cNvSpPr>
              <p:nvPr/>
            </p:nvSpPr>
            <p:spPr bwMode="auto">
              <a:xfrm>
                <a:off x="5590" y="2145"/>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64" name="Line 100"/>
              <p:cNvSpPr>
                <a:spLocks noChangeShapeType="1"/>
              </p:cNvSpPr>
              <p:nvPr/>
            </p:nvSpPr>
            <p:spPr bwMode="auto">
              <a:xfrm>
                <a:off x="5590" y="2145"/>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65" name="Rectangle 101"/>
              <p:cNvSpPr>
                <a:spLocks noChangeArrowheads="1"/>
              </p:cNvSpPr>
              <p:nvPr/>
            </p:nvSpPr>
            <p:spPr bwMode="auto">
              <a:xfrm>
                <a:off x="3005" y="2150"/>
                <a:ext cx="5" cy="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66" name="Line 102"/>
              <p:cNvSpPr>
                <a:spLocks noChangeShapeType="1"/>
              </p:cNvSpPr>
              <p:nvPr/>
            </p:nvSpPr>
            <p:spPr bwMode="auto">
              <a:xfrm>
                <a:off x="3005" y="2150"/>
                <a:ext cx="0" cy="7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67" name="Rectangle 103"/>
              <p:cNvSpPr>
                <a:spLocks noChangeArrowheads="1"/>
              </p:cNvSpPr>
              <p:nvPr/>
            </p:nvSpPr>
            <p:spPr bwMode="auto">
              <a:xfrm>
                <a:off x="3005" y="291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68" name="Line 104"/>
              <p:cNvSpPr>
                <a:spLocks noChangeShapeType="1"/>
              </p:cNvSpPr>
              <p:nvPr/>
            </p:nvSpPr>
            <p:spPr bwMode="auto">
              <a:xfrm>
                <a:off x="3005" y="2912"/>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69" name="Line 105"/>
              <p:cNvSpPr>
                <a:spLocks noChangeShapeType="1"/>
              </p:cNvSpPr>
              <p:nvPr/>
            </p:nvSpPr>
            <p:spPr bwMode="auto">
              <a:xfrm>
                <a:off x="3005" y="2912"/>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70" name="Rectangle 106"/>
              <p:cNvSpPr>
                <a:spLocks noChangeArrowheads="1"/>
              </p:cNvSpPr>
              <p:nvPr/>
            </p:nvSpPr>
            <p:spPr bwMode="auto">
              <a:xfrm>
                <a:off x="3005" y="2912"/>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71" name="Line 107"/>
              <p:cNvSpPr>
                <a:spLocks noChangeShapeType="1"/>
              </p:cNvSpPr>
              <p:nvPr/>
            </p:nvSpPr>
            <p:spPr bwMode="auto">
              <a:xfrm>
                <a:off x="3005" y="2912"/>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72" name="Line 108"/>
              <p:cNvSpPr>
                <a:spLocks noChangeShapeType="1"/>
              </p:cNvSpPr>
              <p:nvPr/>
            </p:nvSpPr>
            <p:spPr bwMode="auto">
              <a:xfrm>
                <a:off x="3005" y="2912"/>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73" name="Rectangle 109"/>
              <p:cNvSpPr>
                <a:spLocks noChangeArrowheads="1"/>
              </p:cNvSpPr>
              <p:nvPr/>
            </p:nvSpPr>
            <p:spPr bwMode="auto">
              <a:xfrm>
                <a:off x="3010" y="2912"/>
                <a:ext cx="258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74" name="Line 110"/>
              <p:cNvSpPr>
                <a:spLocks noChangeShapeType="1"/>
              </p:cNvSpPr>
              <p:nvPr/>
            </p:nvSpPr>
            <p:spPr bwMode="auto">
              <a:xfrm>
                <a:off x="3010" y="2912"/>
                <a:ext cx="25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75" name="Rectangle 111"/>
              <p:cNvSpPr>
                <a:spLocks noChangeArrowheads="1"/>
              </p:cNvSpPr>
              <p:nvPr/>
            </p:nvSpPr>
            <p:spPr bwMode="auto">
              <a:xfrm>
                <a:off x="5590" y="2150"/>
                <a:ext cx="6" cy="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76" name="Line 112"/>
              <p:cNvSpPr>
                <a:spLocks noChangeShapeType="1"/>
              </p:cNvSpPr>
              <p:nvPr/>
            </p:nvSpPr>
            <p:spPr bwMode="auto">
              <a:xfrm>
                <a:off x="5590" y="2150"/>
                <a:ext cx="0" cy="7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77" name="Rectangle 113"/>
              <p:cNvSpPr>
                <a:spLocks noChangeArrowheads="1"/>
              </p:cNvSpPr>
              <p:nvPr/>
            </p:nvSpPr>
            <p:spPr bwMode="auto">
              <a:xfrm>
                <a:off x="5590" y="2912"/>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78" name="Line 114"/>
              <p:cNvSpPr>
                <a:spLocks noChangeShapeType="1"/>
              </p:cNvSpPr>
              <p:nvPr/>
            </p:nvSpPr>
            <p:spPr bwMode="auto">
              <a:xfrm>
                <a:off x="5590" y="291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79" name="Line 115"/>
              <p:cNvSpPr>
                <a:spLocks noChangeShapeType="1"/>
              </p:cNvSpPr>
              <p:nvPr/>
            </p:nvSpPr>
            <p:spPr bwMode="auto">
              <a:xfrm>
                <a:off x="5590" y="2912"/>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80" name="Rectangle 116"/>
              <p:cNvSpPr>
                <a:spLocks noChangeArrowheads="1"/>
              </p:cNvSpPr>
              <p:nvPr/>
            </p:nvSpPr>
            <p:spPr bwMode="auto">
              <a:xfrm>
                <a:off x="5590" y="2912"/>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81" name="Line 117"/>
              <p:cNvSpPr>
                <a:spLocks noChangeShapeType="1"/>
              </p:cNvSpPr>
              <p:nvPr/>
            </p:nvSpPr>
            <p:spPr bwMode="auto">
              <a:xfrm>
                <a:off x="5590" y="291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82" name="Line 118"/>
              <p:cNvSpPr>
                <a:spLocks noChangeShapeType="1"/>
              </p:cNvSpPr>
              <p:nvPr/>
            </p:nvSpPr>
            <p:spPr bwMode="auto">
              <a:xfrm>
                <a:off x="5590" y="2912"/>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83" name="Rectangle 119"/>
              <p:cNvSpPr>
                <a:spLocks noChangeArrowheads="1"/>
              </p:cNvSpPr>
              <p:nvPr/>
            </p:nvSpPr>
            <p:spPr bwMode="auto">
              <a:xfrm>
                <a:off x="1146" y="3156"/>
                <a:ext cx="174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PROGRAMI TAMAMLAYAN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84" name="Rectangle 120"/>
              <p:cNvSpPr>
                <a:spLocks noChangeArrowheads="1"/>
              </p:cNvSpPr>
              <p:nvPr/>
            </p:nvSpPr>
            <p:spPr bwMode="auto">
              <a:xfrm>
                <a:off x="873" y="3283"/>
                <a:ext cx="230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KATILIMCILARDAN EN AZ %20’SİNİ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85" name="Rectangle 121"/>
              <p:cNvSpPr>
                <a:spLocks noChangeArrowheads="1"/>
              </p:cNvSpPr>
              <p:nvPr/>
            </p:nvSpPr>
            <p:spPr bwMode="auto">
              <a:xfrm>
                <a:off x="1004" y="3410"/>
                <a:ext cx="203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KENDİ İŞYERİNDE VEYA BAŞKA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86" name="Rectangle 122"/>
              <p:cNvSpPr>
                <a:spLocks noChangeArrowheads="1"/>
              </p:cNvSpPr>
              <p:nvPr/>
            </p:nvSpPr>
            <p:spPr bwMode="auto">
              <a:xfrm>
                <a:off x="683" y="3537"/>
                <a:ext cx="270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İŞYERİNDE AYNI MESLEKTE EN AZ 60 GÜN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87" name="Rectangle 123"/>
              <p:cNvSpPr>
                <a:spLocks noChangeArrowheads="1"/>
              </p:cNvSpPr>
              <p:nvPr/>
            </p:nvSpPr>
            <p:spPr bwMode="auto">
              <a:xfrm>
                <a:off x="1150" y="3664"/>
                <a:ext cx="138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Cambria" pitchFamily="18" charset="0"/>
                    <a:cs typeface="Arial" pitchFamily="34" charset="0"/>
                  </a:rPr>
                  <a:t>İSTİHDAM ETTİĞİNE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88" name="Rectangle 124"/>
              <p:cNvSpPr>
                <a:spLocks noChangeArrowheads="1"/>
              </p:cNvSpPr>
              <p:nvPr/>
            </p:nvSpPr>
            <p:spPr bwMode="auto">
              <a:xfrm>
                <a:off x="2407" y="3664"/>
                <a:ext cx="42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DAİR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89" name="Rectangle 125"/>
              <p:cNvSpPr>
                <a:spLocks noChangeArrowheads="1"/>
              </p:cNvSpPr>
              <p:nvPr/>
            </p:nvSpPr>
            <p:spPr bwMode="auto">
              <a:xfrm>
                <a:off x="1165" y="3791"/>
                <a:ext cx="167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ambria" pitchFamily="18" charset="0"/>
                    <a:cs typeface="Arial" pitchFamily="34" charset="0"/>
                  </a:rPr>
                  <a:t>TAAHHÜTNAME VERMESİ</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90" name="Rectangle 126"/>
              <p:cNvSpPr>
                <a:spLocks noChangeArrowheads="1"/>
              </p:cNvSpPr>
              <p:nvPr/>
            </p:nvSpPr>
            <p:spPr bwMode="auto">
              <a:xfrm>
                <a:off x="2702" y="3801"/>
                <a:ext cx="9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91" name="Rectangle 127"/>
              <p:cNvSpPr>
                <a:spLocks noChangeArrowheads="1"/>
              </p:cNvSpPr>
              <p:nvPr/>
            </p:nvSpPr>
            <p:spPr bwMode="auto">
              <a:xfrm>
                <a:off x="638" y="3152"/>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92" name="Line 128"/>
              <p:cNvSpPr>
                <a:spLocks noChangeShapeType="1"/>
              </p:cNvSpPr>
              <p:nvPr/>
            </p:nvSpPr>
            <p:spPr bwMode="auto">
              <a:xfrm>
                <a:off x="638" y="3152"/>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93" name="Line 129"/>
              <p:cNvSpPr>
                <a:spLocks noChangeShapeType="1"/>
              </p:cNvSpPr>
              <p:nvPr/>
            </p:nvSpPr>
            <p:spPr bwMode="auto">
              <a:xfrm>
                <a:off x="638" y="3152"/>
                <a:ext cx="0" cy="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94" name="Rectangle 130"/>
              <p:cNvSpPr>
                <a:spLocks noChangeArrowheads="1"/>
              </p:cNvSpPr>
              <p:nvPr/>
            </p:nvSpPr>
            <p:spPr bwMode="auto">
              <a:xfrm>
                <a:off x="638" y="3152"/>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95" name="Line 131"/>
              <p:cNvSpPr>
                <a:spLocks noChangeShapeType="1"/>
              </p:cNvSpPr>
              <p:nvPr/>
            </p:nvSpPr>
            <p:spPr bwMode="auto">
              <a:xfrm>
                <a:off x="638" y="3152"/>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96" name="Line 132"/>
              <p:cNvSpPr>
                <a:spLocks noChangeShapeType="1"/>
              </p:cNvSpPr>
              <p:nvPr/>
            </p:nvSpPr>
            <p:spPr bwMode="auto">
              <a:xfrm>
                <a:off x="638" y="3152"/>
                <a:ext cx="0" cy="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97" name="Rectangle 133"/>
              <p:cNvSpPr>
                <a:spLocks noChangeArrowheads="1"/>
              </p:cNvSpPr>
              <p:nvPr/>
            </p:nvSpPr>
            <p:spPr bwMode="auto">
              <a:xfrm>
                <a:off x="643" y="3152"/>
                <a:ext cx="25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98" name="Line 134"/>
              <p:cNvSpPr>
                <a:spLocks noChangeShapeType="1"/>
              </p:cNvSpPr>
              <p:nvPr/>
            </p:nvSpPr>
            <p:spPr bwMode="auto">
              <a:xfrm>
                <a:off x="643" y="3152"/>
                <a:ext cx="25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99" name="Rectangle 135"/>
              <p:cNvSpPr>
                <a:spLocks noChangeArrowheads="1"/>
              </p:cNvSpPr>
              <p:nvPr/>
            </p:nvSpPr>
            <p:spPr bwMode="auto">
              <a:xfrm>
                <a:off x="3223" y="3152"/>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00" name="Line 136"/>
              <p:cNvSpPr>
                <a:spLocks noChangeShapeType="1"/>
              </p:cNvSpPr>
              <p:nvPr/>
            </p:nvSpPr>
            <p:spPr bwMode="auto">
              <a:xfrm>
                <a:off x="3223" y="315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1" name="Line 137"/>
              <p:cNvSpPr>
                <a:spLocks noChangeShapeType="1"/>
              </p:cNvSpPr>
              <p:nvPr/>
            </p:nvSpPr>
            <p:spPr bwMode="auto">
              <a:xfrm>
                <a:off x="3223" y="3152"/>
                <a:ext cx="0" cy="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2" name="Rectangle 138"/>
              <p:cNvSpPr>
                <a:spLocks noChangeArrowheads="1"/>
              </p:cNvSpPr>
              <p:nvPr/>
            </p:nvSpPr>
            <p:spPr bwMode="auto">
              <a:xfrm>
                <a:off x="3223" y="3152"/>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03" name="Line 139"/>
              <p:cNvSpPr>
                <a:spLocks noChangeShapeType="1"/>
              </p:cNvSpPr>
              <p:nvPr/>
            </p:nvSpPr>
            <p:spPr bwMode="auto">
              <a:xfrm>
                <a:off x="3223" y="3152"/>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4" name="Line 140"/>
              <p:cNvSpPr>
                <a:spLocks noChangeShapeType="1"/>
              </p:cNvSpPr>
              <p:nvPr/>
            </p:nvSpPr>
            <p:spPr bwMode="auto">
              <a:xfrm>
                <a:off x="3223" y="3152"/>
                <a:ext cx="0" cy="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5" name="Rectangle 141"/>
              <p:cNvSpPr>
                <a:spLocks noChangeArrowheads="1"/>
              </p:cNvSpPr>
              <p:nvPr/>
            </p:nvSpPr>
            <p:spPr bwMode="auto">
              <a:xfrm>
                <a:off x="638" y="3156"/>
                <a:ext cx="5" cy="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06" name="Line 142"/>
              <p:cNvSpPr>
                <a:spLocks noChangeShapeType="1"/>
              </p:cNvSpPr>
              <p:nvPr/>
            </p:nvSpPr>
            <p:spPr bwMode="auto">
              <a:xfrm>
                <a:off x="638" y="3156"/>
                <a:ext cx="0" cy="7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7" name="Rectangle 143"/>
              <p:cNvSpPr>
                <a:spLocks noChangeArrowheads="1"/>
              </p:cNvSpPr>
              <p:nvPr/>
            </p:nvSpPr>
            <p:spPr bwMode="auto">
              <a:xfrm>
                <a:off x="638" y="391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08" name="Line 144"/>
              <p:cNvSpPr>
                <a:spLocks noChangeShapeType="1"/>
              </p:cNvSpPr>
              <p:nvPr/>
            </p:nvSpPr>
            <p:spPr bwMode="auto">
              <a:xfrm>
                <a:off x="638" y="3918"/>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9" name="Line 145"/>
              <p:cNvSpPr>
                <a:spLocks noChangeShapeType="1"/>
              </p:cNvSpPr>
              <p:nvPr/>
            </p:nvSpPr>
            <p:spPr bwMode="auto">
              <a:xfrm>
                <a:off x="638" y="3918"/>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0" name="Rectangle 146"/>
              <p:cNvSpPr>
                <a:spLocks noChangeArrowheads="1"/>
              </p:cNvSpPr>
              <p:nvPr/>
            </p:nvSpPr>
            <p:spPr bwMode="auto">
              <a:xfrm>
                <a:off x="638" y="3918"/>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11" name="Line 147"/>
              <p:cNvSpPr>
                <a:spLocks noChangeShapeType="1"/>
              </p:cNvSpPr>
              <p:nvPr/>
            </p:nvSpPr>
            <p:spPr bwMode="auto">
              <a:xfrm>
                <a:off x="638" y="3918"/>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2" name="Line 148"/>
              <p:cNvSpPr>
                <a:spLocks noChangeShapeType="1"/>
              </p:cNvSpPr>
              <p:nvPr/>
            </p:nvSpPr>
            <p:spPr bwMode="auto">
              <a:xfrm>
                <a:off x="638" y="3918"/>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3" name="Rectangle 149"/>
              <p:cNvSpPr>
                <a:spLocks noChangeArrowheads="1"/>
              </p:cNvSpPr>
              <p:nvPr/>
            </p:nvSpPr>
            <p:spPr bwMode="auto">
              <a:xfrm>
                <a:off x="643" y="3918"/>
                <a:ext cx="2580"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14" name="Line 150"/>
              <p:cNvSpPr>
                <a:spLocks noChangeShapeType="1"/>
              </p:cNvSpPr>
              <p:nvPr/>
            </p:nvSpPr>
            <p:spPr bwMode="auto">
              <a:xfrm>
                <a:off x="643" y="3918"/>
                <a:ext cx="25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5" name="Rectangle 151"/>
              <p:cNvSpPr>
                <a:spLocks noChangeArrowheads="1"/>
              </p:cNvSpPr>
              <p:nvPr/>
            </p:nvSpPr>
            <p:spPr bwMode="auto">
              <a:xfrm>
                <a:off x="3223" y="3156"/>
                <a:ext cx="6" cy="7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16" name="Line 152"/>
              <p:cNvSpPr>
                <a:spLocks noChangeShapeType="1"/>
              </p:cNvSpPr>
              <p:nvPr/>
            </p:nvSpPr>
            <p:spPr bwMode="auto">
              <a:xfrm>
                <a:off x="3223" y="3156"/>
                <a:ext cx="0" cy="7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7" name="Rectangle 153"/>
              <p:cNvSpPr>
                <a:spLocks noChangeArrowheads="1"/>
              </p:cNvSpPr>
              <p:nvPr/>
            </p:nvSpPr>
            <p:spPr bwMode="auto">
              <a:xfrm>
                <a:off x="3223" y="3918"/>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18" name="Line 154"/>
              <p:cNvSpPr>
                <a:spLocks noChangeShapeType="1"/>
              </p:cNvSpPr>
              <p:nvPr/>
            </p:nvSpPr>
            <p:spPr bwMode="auto">
              <a:xfrm>
                <a:off x="3223" y="3918"/>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19" name="Line 155"/>
              <p:cNvSpPr>
                <a:spLocks noChangeShapeType="1"/>
              </p:cNvSpPr>
              <p:nvPr/>
            </p:nvSpPr>
            <p:spPr bwMode="auto">
              <a:xfrm>
                <a:off x="3223" y="3918"/>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0" name="Rectangle 156"/>
              <p:cNvSpPr>
                <a:spLocks noChangeArrowheads="1"/>
              </p:cNvSpPr>
              <p:nvPr/>
            </p:nvSpPr>
            <p:spPr bwMode="auto">
              <a:xfrm>
                <a:off x="3223" y="3918"/>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21" name="Line 157"/>
              <p:cNvSpPr>
                <a:spLocks noChangeShapeType="1"/>
              </p:cNvSpPr>
              <p:nvPr/>
            </p:nvSpPr>
            <p:spPr bwMode="auto">
              <a:xfrm>
                <a:off x="3223" y="3918"/>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2" name="Line 158"/>
              <p:cNvSpPr>
                <a:spLocks noChangeShapeType="1"/>
              </p:cNvSpPr>
              <p:nvPr/>
            </p:nvSpPr>
            <p:spPr bwMode="auto">
              <a:xfrm>
                <a:off x="3223" y="3918"/>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23" name="Rectangle 159"/>
              <p:cNvSpPr>
                <a:spLocks noChangeArrowheads="1"/>
              </p:cNvSpPr>
              <p:nvPr/>
            </p:nvSpPr>
            <p:spPr bwMode="auto">
              <a:xfrm>
                <a:off x="3921" y="3312"/>
                <a:ext cx="173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smtClean="0">
                    <a:ln>
                      <a:noFill/>
                    </a:ln>
                    <a:solidFill>
                      <a:srgbClr val="FF0000"/>
                    </a:solidFill>
                    <a:effectLst/>
                    <a:latin typeface="Calibri" pitchFamily="34" charset="0"/>
                    <a:cs typeface="Arial" pitchFamily="34" charset="0"/>
                  </a:rPr>
                  <a:t>BURADA 60 GÜNLÜK İSTİHDAM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24" name="Rectangle 160"/>
              <p:cNvSpPr>
                <a:spLocks noChangeArrowheads="1"/>
              </p:cNvSpPr>
              <p:nvPr/>
            </p:nvSpPr>
            <p:spPr bwMode="auto">
              <a:xfrm>
                <a:off x="3921" y="3432"/>
                <a:ext cx="156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smtClean="0">
                    <a:ln>
                      <a:noFill/>
                    </a:ln>
                    <a:solidFill>
                      <a:srgbClr val="FF0000"/>
                    </a:solidFill>
                    <a:effectLst/>
                    <a:latin typeface="Calibri" pitchFamily="34" charset="0"/>
                    <a:cs typeface="Arial" pitchFamily="34" charset="0"/>
                  </a:rPr>
                  <a:t>SÜRECİ TAMAMLANMASINA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25" name="Rectangle 161"/>
              <p:cNvSpPr>
                <a:spLocks noChangeArrowheads="1"/>
              </p:cNvSpPr>
              <p:nvPr/>
            </p:nvSpPr>
            <p:spPr bwMode="auto">
              <a:xfrm>
                <a:off x="3921" y="3553"/>
                <a:ext cx="13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smtClean="0">
                    <a:ln>
                      <a:noFill/>
                    </a:ln>
                    <a:solidFill>
                      <a:srgbClr val="FF0000"/>
                    </a:solidFill>
                    <a:effectLst/>
                    <a:latin typeface="Calibri" pitchFamily="34" charset="0"/>
                    <a:cs typeface="Arial" pitchFamily="34" charset="0"/>
                  </a:rPr>
                  <a:t>RAĞMEN RESMİ OLARAK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26" name="Rectangle 162"/>
              <p:cNvSpPr>
                <a:spLocks noChangeArrowheads="1"/>
              </p:cNvSpPr>
              <p:nvPr/>
            </p:nvSpPr>
            <p:spPr bwMode="auto">
              <a:xfrm>
                <a:off x="3921" y="3673"/>
                <a:ext cx="131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smtClean="0">
                    <a:ln>
                      <a:noFill/>
                    </a:ln>
                    <a:solidFill>
                      <a:srgbClr val="FF0000"/>
                    </a:solidFill>
                    <a:effectLst/>
                    <a:latin typeface="Calibri" pitchFamily="34" charset="0"/>
                    <a:cs typeface="Arial" pitchFamily="34" charset="0"/>
                  </a:rPr>
                  <a:t>BELGELENEMEDİĞİ İÇİN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27" name="Rectangle 163"/>
              <p:cNvSpPr>
                <a:spLocks noChangeArrowheads="1"/>
              </p:cNvSpPr>
              <p:nvPr/>
            </p:nvSpPr>
            <p:spPr bwMode="auto">
              <a:xfrm>
                <a:off x="3921" y="3792"/>
                <a:ext cx="5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smtClean="0">
                    <a:ln>
                      <a:noFill/>
                    </a:ln>
                    <a:solidFill>
                      <a:srgbClr val="FF0000"/>
                    </a:solidFill>
                    <a:effectLst/>
                    <a:latin typeface="Calibri" pitchFamily="34" charset="0"/>
                    <a:cs typeface="Arial" pitchFamily="34" charset="0"/>
                  </a:rPr>
                  <a:t>TAAHHÜ</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28" name="Rectangle 164"/>
              <p:cNvSpPr>
                <a:spLocks noChangeArrowheads="1"/>
              </p:cNvSpPr>
              <p:nvPr/>
            </p:nvSpPr>
            <p:spPr bwMode="auto">
              <a:xfrm>
                <a:off x="4348" y="3792"/>
                <a:ext cx="10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smtClean="0">
                    <a:ln>
                      <a:noFill/>
                    </a:ln>
                    <a:solidFill>
                      <a:srgbClr val="FF0000"/>
                    </a:solidFill>
                    <a:effectLst/>
                    <a:latin typeface="Calibri" pitchFamily="34" charset="0"/>
                    <a:cs typeface="Arial" pitchFamily="34" charset="0"/>
                  </a:rPr>
                  <a:t>TNAME ALINARAK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29" name="Rectangle 165"/>
              <p:cNvSpPr>
                <a:spLocks noChangeArrowheads="1"/>
              </p:cNvSpPr>
              <p:nvPr/>
            </p:nvSpPr>
            <p:spPr bwMode="auto">
              <a:xfrm>
                <a:off x="3921" y="3913"/>
                <a:ext cx="12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smtClean="0">
                    <a:ln>
                      <a:noFill/>
                    </a:ln>
                    <a:solidFill>
                      <a:srgbClr val="FF0000"/>
                    </a:solidFill>
                    <a:effectLst/>
                    <a:latin typeface="Calibri" pitchFamily="34" charset="0"/>
                    <a:cs typeface="Arial" pitchFamily="34" charset="0"/>
                  </a:rPr>
                  <a:t>İŞLEM YAPILABİLECEK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30" name="Rectangle 166"/>
              <p:cNvSpPr>
                <a:spLocks noChangeArrowheads="1"/>
              </p:cNvSpPr>
              <p:nvPr/>
            </p:nvSpPr>
            <p:spPr bwMode="auto">
              <a:xfrm>
                <a:off x="5009" y="3913"/>
                <a:ext cx="9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smtClean="0">
                    <a:ln>
                      <a:noFill/>
                    </a:ln>
                    <a:solidFill>
                      <a:srgbClr val="000000"/>
                    </a:solidFill>
                    <a:effectLst/>
                    <a:latin typeface="Calibri" pitchFamily="34" charset="0"/>
                    <a:cs typeface="Arial" pitchFamily="34" charset="0"/>
                  </a:rPr>
                  <a:t> </a:t>
                </a: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31" name="Rectangle 167"/>
              <p:cNvSpPr>
                <a:spLocks noChangeArrowheads="1"/>
              </p:cNvSpPr>
              <p:nvPr/>
            </p:nvSpPr>
            <p:spPr bwMode="auto">
              <a:xfrm>
                <a:off x="3877" y="3306"/>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32" name="Line 168"/>
              <p:cNvSpPr>
                <a:spLocks noChangeShapeType="1"/>
              </p:cNvSpPr>
              <p:nvPr/>
            </p:nvSpPr>
            <p:spPr bwMode="auto">
              <a:xfrm>
                <a:off x="3877" y="3306"/>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33" name="Line 169"/>
              <p:cNvSpPr>
                <a:spLocks noChangeShapeType="1"/>
              </p:cNvSpPr>
              <p:nvPr/>
            </p:nvSpPr>
            <p:spPr bwMode="auto">
              <a:xfrm>
                <a:off x="3877" y="3306"/>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34" name="Rectangle 170"/>
              <p:cNvSpPr>
                <a:spLocks noChangeArrowheads="1"/>
              </p:cNvSpPr>
              <p:nvPr/>
            </p:nvSpPr>
            <p:spPr bwMode="auto">
              <a:xfrm>
                <a:off x="3877" y="3306"/>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35" name="Line 171"/>
              <p:cNvSpPr>
                <a:spLocks noChangeShapeType="1"/>
              </p:cNvSpPr>
              <p:nvPr/>
            </p:nvSpPr>
            <p:spPr bwMode="auto">
              <a:xfrm>
                <a:off x="3877" y="3306"/>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36" name="Line 172"/>
              <p:cNvSpPr>
                <a:spLocks noChangeShapeType="1"/>
              </p:cNvSpPr>
              <p:nvPr/>
            </p:nvSpPr>
            <p:spPr bwMode="auto">
              <a:xfrm>
                <a:off x="3877" y="3306"/>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37" name="Rectangle 173"/>
              <p:cNvSpPr>
                <a:spLocks noChangeArrowheads="1"/>
              </p:cNvSpPr>
              <p:nvPr/>
            </p:nvSpPr>
            <p:spPr bwMode="auto">
              <a:xfrm>
                <a:off x="3883" y="3306"/>
                <a:ext cx="168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38" name="Line 174"/>
              <p:cNvSpPr>
                <a:spLocks noChangeShapeType="1"/>
              </p:cNvSpPr>
              <p:nvPr/>
            </p:nvSpPr>
            <p:spPr bwMode="auto">
              <a:xfrm>
                <a:off x="3883" y="3306"/>
                <a:ext cx="16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39" name="Rectangle 175"/>
              <p:cNvSpPr>
                <a:spLocks noChangeArrowheads="1"/>
              </p:cNvSpPr>
              <p:nvPr/>
            </p:nvSpPr>
            <p:spPr bwMode="auto">
              <a:xfrm>
                <a:off x="5569" y="3306"/>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40" name="Line 176"/>
              <p:cNvSpPr>
                <a:spLocks noChangeShapeType="1"/>
              </p:cNvSpPr>
              <p:nvPr/>
            </p:nvSpPr>
            <p:spPr bwMode="auto">
              <a:xfrm>
                <a:off x="5569" y="3306"/>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41" name="Line 177"/>
              <p:cNvSpPr>
                <a:spLocks noChangeShapeType="1"/>
              </p:cNvSpPr>
              <p:nvPr/>
            </p:nvSpPr>
            <p:spPr bwMode="auto">
              <a:xfrm>
                <a:off x="5569" y="3306"/>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42" name="Rectangle 178"/>
              <p:cNvSpPr>
                <a:spLocks noChangeArrowheads="1"/>
              </p:cNvSpPr>
              <p:nvPr/>
            </p:nvSpPr>
            <p:spPr bwMode="auto">
              <a:xfrm>
                <a:off x="5569" y="3306"/>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43" name="Line 179"/>
              <p:cNvSpPr>
                <a:spLocks noChangeShapeType="1"/>
              </p:cNvSpPr>
              <p:nvPr/>
            </p:nvSpPr>
            <p:spPr bwMode="auto">
              <a:xfrm>
                <a:off x="5569" y="3306"/>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44" name="Line 180"/>
              <p:cNvSpPr>
                <a:spLocks noChangeShapeType="1"/>
              </p:cNvSpPr>
              <p:nvPr/>
            </p:nvSpPr>
            <p:spPr bwMode="auto">
              <a:xfrm>
                <a:off x="5569" y="3306"/>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45" name="Rectangle 181"/>
              <p:cNvSpPr>
                <a:spLocks noChangeArrowheads="1"/>
              </p:cNvSpPr>
              <p:nvPr/>
            </p:nvSpPr>
            <p:spPr bwMode="auto">
              <a:xfrm>
                <a:off x="3877" y="3311"/>
                <a:ext cx="6" cy="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46" name="Line 182"/>
              <p:cNvSpPr>
                <a:spLocks noChangeShapeType="1"/>
              </p:cNvSpPr>
              <p:nvPr/>
            </p:nvSpPr>
            <p:spPr bwMode="auto">
              <a:xfrm>
                <a:off x="3877" y="3311"/>
                <a:ext cx="0" cy="7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47" name="Rectangle 183"/>
              <p:cNvSpPr>
                <a:spLocks noChangeArrowheads="1"/>
              </p:cNvSpPr>
              <p:nvPr/>
            </p:nvSpPr>
            <p:spPr bwMode="auto">
              <a:xfrm>
                <a:off x="3877" y="4033"/>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48" name="Line 184"/>
              <p:cNvSpPr>
                <a:spLocks noChangeShapeType="1"/>
              </p:cNvSpPr>
              <p:nvPr/>
            </p:nvSpPr>
            <p:spPr bwMode="auto">
              <a:xfrm>
                <a:off x="3877" y="4033"/>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49" name="Line 185"/>
              <p:cNvSpPr>
                <a:spLocks noChangeShapeType="1"/>
              </p:cNvSpPr>
              <p:nvPr/>
            </p:nvSpPr>
            <p:spPr bwMode="auto">
              <a:xfrm>
                <a:off x="3877" y="4033"/>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50" name="Rectangle 186"/>
              <p:cNvSpPr>
                <a:spLocks noChangeArrowheads="1"/>
              </p:cNvSpPr>
              <p:nvPr/>
            </p:nvSpPr>
            <p:spPr bwMode="auto">
              <a:xfrm>
                <a:off x="3877" y="4033"/>
                <a:ext cx="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51" name="Line 187"/>
              <p:cNvSpPr>
                <a:spLocks noChangeShapeType="1"/>
              </p:cNvSpPr>
              <p:nvPr/>
            </p:nvSpPr>
            <p:spPr bwMode="auto">
              <a:xfrm>
                <a:off x="3877" y="4033"/>
                <a:ext cx="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52" name="Line 188"/>
              <p:cNvSpPr>
                <a:spLocks noChangeShapeType="1"/>
              </p:cNvSpPr>
              <p:nvPr/>
            </p:nvSpPr>
            <p:spPr bwMode="auto">
              <a:xfrm>
                <a:off x="3877" y="4033"/>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53" name="Rectangle 189"/>
              <p:cNvSpPr>
                <a:spLocks noChangeArrowheads="1"/>
              </p:cNvSpPr>
              <p:nvPr/>
            </p:nvSpPr>
            <p:spPr bwMode="auto">
              <a:xfrm>
                <a:off x="3883" y="4033"/>
                <a:ext cx="168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54" name="Line 190"/>
              <p:cNvSpPr>
                <a:spLocks noChangeShapeType="1"/>
              </p:cNvSpPr>
              <p:nvPr/>
            </p:nvSpPr>
            <p:spPr bwMode="auto">
              <a:xfrm>
                <a:off x="3883" y="4033"/>
                <a:ext cx="16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55" name="Rectangle 191"/>
              <p:cNvSpPr>
                <a:spLocks noChangeArrowheads="1"/>
              </p:cNvSpPr>
              <p:nvPr/>
            </p:nvSpPr>
            <p:spPr bwMode="auto">
              <a:xfrm>
                <a:off x="5569" y="3311"/>
                <a:ext cx="5" cy="7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56" name="Line 192"/>
              <p:cNvSpPr>
                <a:spLocks noChangeShapeType="1"/>
              </p:cNvSpPr>
              <p:nvPr/>
            </p:nvSpPr>
            <p:spPr bwMode="auto">
              <a:xfrm>
                <a:off x="5569" y="3311"/>
                <a:ext cx="0" cy="72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57" name="Rectangle 193"/>
              <p:cNvSpPr>
                <a:spLocks noChangeArrowheads="1"/>
              </p:cNvSpPr>
              <p:nvPr/>
            </p:nvSpPr>
            <p:spPr bwMode="auto">
              <a:xfrm>
                <a:off x="5569" y="4033"/>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58" name="Line 194"/>
              <p:cNvSpPr>
                <a:spLocks noChangeShapeType="1"/>
              </p:cNvSpPr>
              <p:nvPr/>
            </p:nvSpPr>
            <p:spPr bwMode="auto">
              <a:xfrm>
                <a:off x="5569" y="4033"/>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59" name="Line 195"/>
              <p:cNvSpPr>
                <a:spLocks noChangeShapeType="1"/>
              </p:cNvSpPr>
              <p:nvPr/>
            </p:nvSpPr>
            <p:spPr bwMode="auto">
              <a:xfrm>
                <a:off x="5569" y="4033"/>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60" name="Rectangle 196"/>
              <p:cNvSpPr>
                <a:spLocks noChangeArrowheads="1"/>
              </p:cNvSpPr>
              <p:nvPr/>
            </p:nvSpPr>
            <p:spPr bwMode="auto">
              <a:xfrm>
                <a:off x="5569" y="4033"/>
                <a:ext cx="5"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61" name="Line 197"/>
              <p:cNvSpPr>
                <a:spLocks noChangeShapeType="1"/>
              </p:cNvSpPr>
              <p:nvPr/>
            </p:nvSpPr>
            <p:spPr bwMode="auto">
              <a:xfrm>
                <a:off x="5569" y="4033"/>
                <a:ext cx="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62" name="Line 198"/>
              <p:cNvSpPr>
                <a:spLocks noChangeShapeType="1"/>
              </p:cNvSpPr>
              <p:nvPr/>
            </p:nvSpPr>
            <p:spPr bwMode="auto">
              <a:xfrm>
                <a:off x="5569" y="4033"/>
                <a:ext cx="0" cy="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63" name="Freeform 199"/>
              <p:cNvSpPr>
                <a:spLocks/>
              </p:cNvSpPr>
              <p:nvPr/>
            </p:nvSpPr>
            <p:spPr bwMode="auto">
              <a:xfrm>
                <a:off x="1298" y="1678"/>
                <a:ext cx="717" cy="413"/>
              </a:xfrm>
              <a:custGeom>
                <a:avLst/>
                <a:gdLst>
                  <a:gd name="T0" fmla="*/ 0 w 717"/>
                  <a:gd name="T1" fmla="*/ 207 h 413"/>
                  <a:gd name="T2" fmla="*/ 179 w 717"/>
                  <a:gd name="T3" fmla="*/ 207 h 413"/>
                  <a:gd name="T4" fmla="*/ 179 w 717"/>
                  <a:gd name="T5" fmla="*/ 0 h 413"/>
                  <a:gd name="T6" fmla="*/ 538 w 717"/>
                  <a:gd name="T7" fmla="*/ 0 h 413"/>
                  <a:gd name="T8" fmla="*/ 538 w 717"/>
                  <a:gd name="T9" fmla="*/ 207 h 413"/>
                  <a:gd name="T10" fmla="*/ 717 w 717"/>
                  <a:gd name="T11" fmla="*/ 207 h 413"/>
                  <a:gd name="T12" fmla="*/ 359 w 717"/>
                  <a:gd name="T13" fmla="*/ 413 h 413"/>
                  <a:gd name="T14" fmla="*/ 0 w 717"/>
                  <a:gd name="T15" fmla="*/ 207 h 4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3">
                    <a:moveTo>
                      <a:pt x="0" y="207"/>
                    </a:moveTo>
                    <a:lnTo>
                      <a:pt x="179" y="207"/>
                    </a:lnTo>
                    <a:lnTo>
                      <a:pt x="179" y="0"/>
                    </a:lnTo>
                    <a:lnTo>
                      <a:pt x="538" y="0"/>
                    </a:lnTo>
                    <a:lnTo>
                      <a:pt x="538" y="207"/>
                    </a:lnTo>
                    <a:lnTo>
                      <a:pt x="717" y="207"/>
                    </a:lnTo>
                    <a:lnTo>
                      <a:pt x="359" y="413"/>
                    </a:lnTo>
                    <a:lnTo>
                      <a:pt x="0" y="20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64" name="Freeform 200"/>
              <p:cNvSpPr>
                <a:spLocks noEditPoints="1"/>
              </p:cNvSpPr>
              <p:nvPr/>
            </p:nvSpPr>
            <p:spPr bwMode="auto">
              <a:xfrm>
                <a:off x="1260" y="1668"/>
                <a:ext cx="793" cy="435"/>
              </a:xfrm>
              <a:custGeom>
                <a:avLst/>
                <a:gdLst>
                  <a:gd name="T0" fmla="*/ 0 w 793"/>
                  <a:gd name="T1" fmla="*/ 207 h 435"/>
                  <a:gd name="T2" fmla="*/ 217 w 793"/>
                  <a:gd name="T3" fmla="*/ 207 h 435"/>
                  <a:gd name="T4" fmla="*/ 206 w 793"/>
                  <a:gd name="T5" fmla="*/ 217 h 435"/>
                  <a:gd name="T6" fmla="*/ 206 w 793"/>
                  <a:gd name="T7" fmla="*/ 0 h 435"/>
                  <a:gd name="T8" fmla="*/ 588 w 793"/>
                  <a:gd name="T9" fmla="*/ 0 h 435"/>
                  <a:gd name="T10" fmla="*/ 588 w 793"/>
                  <a:gd name="T11" fmla="*/ 217 h 435"/>
                  <a:gd name="T12" fmla="*/ 576 w 793"/>
                  <a:gd name="T13" fmla="*/ 207 h 435"/>
                  <a:gd name="T14" fmla="*/ 793 w 793"/>
                  <a:gd name="T15" fmla="*/ 207 h 435"/>
                  <a:gd name="T16" fmla="*/ 397 w 793"/>
                  <a:gd name="T17" fmla="*/ 435 h 435"/>
                  <a:gd name="T18" fmla="*/ 0 w 793"/>
                  <a:gd name="T19" fmla="*/ 207 h 435"/>
                  <a:gd name="T20" fmla="*/ 403 w 793"/>
                  <a:gd name="T21" fmla="*/ 415 h 435"/>
                  <a:gd name="T22" fmla="*/ 390 w 793"/>
                  <a:gd name="T23" fmla="*/ 415 h 435"/>
                  <a:gd name="T24" fmla="*/ 749 w 793"/>
                  <a:gd name="T25" fmla="*/ 209 h 435"/>
                  <a:gd name="T26" fmla="*/ 755 w 793"/>
                  <a:gd name="T27" fmla="*/ 226 h 435"/>
                  <a:gd name="T28" fmla="*/ 564 w 793"/>
                  <a:gd name="T29" fmla="*/ 226 h 435"/>
                  <a:gd name="T30" fmla="*/ 564 w 793"/>
                  <a:gd name="T31" fmla="*/ 10 h 435"/>
                  <a:gd name="T32" fmla="*/ 576 w 793"/>
                  <a:gd name="T33" fmla="*/ 20 h 435"/>
                  <a:gd name="T34" fmla="*/ 217 w 793"/>
                  <a:gd name="T35" fmla="*/ 20 h 435"/>
                  <a:gd name="T36" fmla="*/ 229 w 793"/>
                  <a:gd name="T37" fmla="*/ 10 h 435"/>
                  <a:gd name="T38" fmla="*/ 229 w 793"/>
                  <a:gd name="T39" fmla="*/ 226 h 435"/>
                  <a:gd name="T40" fmla="*/ 38 w 793"/>
                  <a:gd name="T41" fmla="*/ 226 h 435"/>
                  <a:gd name="T42" fmla="*/ 45 w 793"/>
                  <a:gd name="T43" fmla="*/ 209 h 435"/>
                  <a:gd name="T44" fmla="*/ 403 w 793"/>
                  <a:gd name="T45" fmla="*/ 41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3" h="435">
                    <a:moveTo>
                      <a:pt x="0" y="207"/>
                    </a:moveTo>
                    <a:lnTo>
                      <a:pt x="217" y="207"/>
                    </a:lnTo>
                    <a:lnTo>
                      <a:pt x="206" y="217"/>
                    </a:lnTo>
                    <a:lnTo>
                      <a:pt x="206" y="0"/>
                    </a:lnTo>
                    <a:lnTo>
                      <a:pt x="588" y="0"/>
                    </a:lnTo>
                    <a:lnTo>
                      <a:pt x="588" y="217"/>
                    </a:lnTo>
                    <a:lnTo>
                      <a:pt x="576" y="207"/>
                    </a:lnTo>
                    <a:lnTo>
                      <a:pt x="793" y="207"/>
                    </a:lnTo>
                    <a:lnTo>
                      <a:pt x="397" y="435"/>
                    </a:lnTo>
                    <a:lnTo>
                      <a:pt x="0" y="207"/>
                    </a:lnTo>
                    <a:close/>
                    <a:moveTo>
                      <a:pt x="403" y="415"/>
                    </a:moveTo>
                    <a:lnTo>
                      <a:pt x="390" y="415"/>
                    </a:lnTo>
                    <a:lnTo>
                      <a:pt x="749" y="209"/>
                    </a:lnTo>
                    <a:lnTo>
                      <a:pt x="755" y="226"/>
                    </a:lnTo>
                    <a:lnTo>
                      <a:pt x="564" y="226"/>
                    </a:lnTo>
                    <a:lnTo>
                      <a:pt x="564" y="10"/>
                    </a:lnTo>
                    <a:lnTo>
                      <a:pt x="576" y="20"/>
                    </a:lnTo>
                    <a:lnTo>
                      <a:pt x="217" y="20"/>
                    </a:lnTo>
                    <a:lnTo>
                      <a:pt x="229" y="10"/>
                    </a:lnTo>
                    <a:lnTo>
                      <a:pt x="229" y="226"/>
                    </a:lnTo>
                    <a:lnTo>
                      <a:pt x="38" y="226"/>
                    </a:lnTo>
                    <a:lnTo>
                      <a:pt x="45" y="209"/>
                    </a:lnTo>
                    <a:lnTo>
                      <a:pt x="403" y="41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165" name="Freeform 201"/>
              <p:cNvSpPr>
                <a:spLocks/>
              </p:cNvSpPr>
              <p:nvPr/>
            </p:nvSpPr>
            <p:spPr bwMode="auto">
              <a:xfrm>
                <a:off x="4052" y="1619"/>
                <a:ext cx="717" cy="413"/>
              </a:xfrm>
              <a:custGeom>
                <a:avLst/>
                <a:gdLst>
                  <a:gd name="T0" fmla="*/ 0 w 717"/>
                  <a:gd name="T1" fmla="*/ 207 h 413"/>
                  <a:gd name="T2" fmla="*/ 179 w 717"/>
                  <a:gd name="T3" fmla="*/ 207 h 413"/>
                  <a:gd name="T4" fmla="*/ 179 w 717"/>
                  <a:gd name="T5" fmla="*/ 0 h 413"/>
                  <a:gd name="T6" fmla="*/ 538 w 717"/>
                  <a:gd name="T7" fmla="*/ 0 h 413"/>
                  <a:gd name="T8" fmla="*/ 538 w 717"/>
                  <a:gd name="T9" fmla="*/ 207 h 413"/>
                  <a:gd name="T10" fmla="*/ 717 w 717"/>
                  <a:gd name="T11" fmla="*/ 207 h 413"/>
                  <a:gd name="T12" fmla="*/ 358 w 717"/>
                  <a:gd name="T13" fmla="*/ 413 h 413"/>
                  <a:gd name="T14" fmla="*/ 0 w 717"/>
                  <a:gd name="T15" fmla="*/ 207 h 4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3">
                    <a:moveTo>
                      <a:pt x="0" y="207"/>
                    </a:moveTo>
                    <a:lnTo>
                      <a:pt x="179" y="207"/>
                    </a:lnTo>
                    <a:lnTo>
                      <a:pt x="179" y="0"/>
                    </a:lnTo>
                    <a:lnTo>
                      <a:pt x="538" y="0"/>
                    </a:lnTo>
                    <a:lnTo>
                      <a:pt x="538" y="207"/>
                    </a:lnTo>
                    <a:lnTo>
                      <a:pt x="717" y="207"/>
                    </a:lnTo>
                    <a:lnTo>
                      <a:pt x="358" y="413"/>
                    </a:lnTo>
                    <a:lnTo>
                      <a:pt x="0" y="207"/>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66" name="Freeform 202"/>
              <p:cNvSpPr>
                <a:spLocks noEditPoints="1"/>
              </p:cNvSpPr>
              <p:nvPr/>
            </p:nvSpPr>
            <p:spPr bwMode="auto">
              <a:xfrm>
                <a:off x="4014" y="1609"/>
                <a:ext cx="793" cy="435"/>
              </a:xfrm>
              <a:custGeom>
                <a:avLst/>
                <a:gdLst>
                  <a:gd name="T0" fmla="*/ 0 w 793"/>
                  <a:gd name="T1" fmla="*/ 207 h 435"/>
                  <a:gd name="T2" fmla="*/ 217 w 793"/>
                  <a:gd name="T3" fmla="*/ 207 h 435"/>
                  <a:gd name="T4" fmla="*/ 205 w 793"/>
                  <a:gd name="T5" fmla="*/ 217 h 435"/>
                  <a:gd name="T6" fmla="*/ 205 w 793"/>
                  <a:gd name="T7" fmla="*/ 0 h 435"/>
                  <a:gd name="T8" fmla="*/ 587 w 793"/>
                  <a:gd name="T9" fmla="*/ 0 h 435"/>
                  <a:gd name="T10" fmla="*/ 587 w 793"/>
                  <a:gd name="T11" fmla="*/ 217 h 435"/>
                  <a:gd name="T12" fmla="*/ 576 w 793"/>
                  <a:gd name="T13" fmla="*/ 207 h 435"/>
                  <a:gd name="T14" fmla="*/ 793 w 793"/>
                  <a:gd name="T15" fmla="*/ 207 h 435"/>
                  <a:gd name="T16" fmla="*/ 396 w 793"/>
                  <a:gd name="T17" fmla="*/ 435 h 435"/>
                  <a:gd name="T18" fmla="*/ 0 w 793"/>
                  <a:gd name="T19" fmla="*/ 207 h 435"/>
                  <a:gd name="T20" fmla="*/ 403 w 793"/>
                  <a:gd name="T21" fmla="*/ 415 h 435"/>
                  <a:gd name="T22" fmla="*/ 390 w 793"/>
                  <a:gd name="T23" fmla="*/ 415 h 435"/>
                  <a:gd name="T24" fmla="*/ 748 w 793"/>
                  <a:gd name="T25" fmla="*/ 208 h 435"/>
                  <a:gd name="T26" fmla="*/ 755 w 793"/>
                  <a:gd name="T27" fmla="*/ 226 h 435"/>
                  <a:gd name="T28" fmla="*/ 564 w 793"/>
                  <a:gd name="T29" fmla="*/ 226 h 435"/>
                  <a:gd name="T30" fmla="*/ 564 w 793"/>
                  <a:gd name="T31" fmla="*/ 10 h 435"/>
                  <a:gd name="T32" fmla="*/ 576 w 793"/>
                  <a:gd name="T33" fmla="*/ 20 h 435"/>
                  <a:gd name="T34" fmla="*/ 217 w 793"/>
                  <a:gd name="T35" fmla="*/ 20 h 435"/>
                  <a:gd name="T36" fmla="*/ 229 w 793"/>
                  <a:gd name="T37" fmla="*/ 10 h 435"/>
                  <a:gd name="T38" fmla="*/ 229 w 793"/>
                  <a:gd name="T39" fmla="*/ 226 h 435"/>
                  <a:gd name="T40" fmla="*/ 38 w 793"/>
                  <a:gd name="T41" fmla="*/ 226 h 435"/>
                  <a:gd name="T42" fmla="*/ 44 w 793"/>
                  <a:gd name="T43" fmla="*/ 208 h 435"/>
                  <a:gd name="T44" fmla="*/ 403 w 793"/>
                  <a:gd name="T45" fmla="*/ 41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3" h="435">
                    <a:moveTo>
                      <a:pt x="0" y="207"/>
                    </a:moveTo>
                    <a:lnTo>
                      <a:pt x="217" y="207"/>
                    </a:lnTo>
                    <a:lnTo>
                      <a:pt x="205" y="217"/>
                    </a:lnTo>
                    <a:lnTo>
                      <a:pt x="205" y="0"/>
                    </a:lnTo>
                    <a:lnTo>
                      <a:pt x="587" y="0"/>
                    </a:lnTo>
                    <a:lnTo>
                      <a:pt x="587" y="217"/>
                    </a:lnTo>
                    <a:lnTo>
                      <a:pt x="576" y="207"/>
                    </a:lnTo>
                    <a:lnTo>
                      <a:pt x="793" y="207"/>
                    </a:lnTo>
                    <a:lnTo>
                      <a:pt x="396" y="435"/>
                    </a:lnTo>
                    <a:lnTo>
                      <a:pt x="0" y="207"/>
                    </a:lnTo>
                    <a:close/>
                    <a:moveTo>
                      <a:pt x="403" y="415"/>
                    </a:moveTo>
                    <a:lnTo>
                      <a:pt x="390" y="415"/>
                    </a:lnTo>
                    <a:lnTo>
                      <a:pt x="748" y="208"/>
                    </a:lnTo>
                    <a:lnTo>
                      <a:pt x="755" y="226"/>
                    </a:lnTo>
                    <a:lnTo>
                      <a:pt x="564" y="226"/>
                    </a:lnTo>
                    <a:lnTo>
                      <a:pt x="564" y="10"/>
                    </a:lnTo>
                    <a:lnTo>
                      <a:pt x="576" y="20"/>
                    </a:lnTo>
                    <a:lnTo>
                      <a:pt x="217" y="20"/>
                    </a:lnTo>
                    <a:lnTo>
                      <a:pt x="229" y="10"/>
                    </a:lnTo>
                    <a:lnTo>
                      <a:pt x="229" y="226"/>
                    </a:lnTo>
                    <a:lnTo>
                      <a:pt x="38" y="226"/>
                    </a:lnTo>
                    <a:lnTo>
                      <a:pt x="44" y="208"/>
                    </a:lnTo>
                    <a:lnTo>
                      <a:pt x="403" y="415"/>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sp>
            <p:nvSpPr>
              <p:cNvPr id="1167" name="Freeform 203"/>
              <p:cNvSpPr>
                <a:spLocks/>
              </p:cNvSpPr>
              <p:nvPr/>
            </p:nvSpPr>
            <p:spPr bwMode="auto">
              <a:xfrm>
                <a:off x="3290" y="3342"/>
                <a:ext cx="257" cy="375"/>
              </a:xfrm>
              <a:custGeom>
                <a:avLst/>
                <a:gdLst>
                  <a:gd name="T0" fmla="*/ 0 w 257"/>
                  <a:gd name="T1" fmla="*/ 94 h 375"/>
                  <a:gd name="T2" fmla="*/ 129 w 257"/>
                  <a:gd name="T3" fmla="*/ 94 h 375"/>
                  <a:gd name="T4" fmla="*/ 129 w 257"/>
                  <a:gd name="T5" fmla="*/ 0 h 375"/>
                  <a:gd name="T6" fmla="*/ 257 w 257"/>
                  <a:gd name="T7" fmla="*/ 187 h 375"/>
                  <a:gd name="T8" fmla="*/ 129 w 257"/>
                  <a:gd name="T9" fmla="*/ 375 h 375"/>
                  <a:gd name="T10" fmla="*/ 129 w 257"/>
                  <a:gd name="T11" fmla="*/ 281 h 375"/>
                  <a:gd name="T12" fmla="*/ 0 w 257"/>
                  <a:gd name="T13" fmla="*/ 281 h 375"/>
                  <a:gd name="T14" fmla="*/ 0 w 257"/>
                  <a:gd name="T15" fmla="*/ 94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375">
                    <a:moveTo>
                      <a:pt x="0" y="94"/>
                    </a:moveTo>
                    <a:lnTo>
                      <a:pt x="129" y="94"/>
                    </a:lnTo>
                    <a:lnTo>
                      <a:pt x="129" y="0"/>
                    </a:lnTo>
                    <a:lnTo>
                      <a:pt x="257" y="187"/>
                    </a:lnTo>
                    <a:lnTo>
                      <a:pt x="129" y="375"/>
                    </a:lnTo>
                    <a:lnTo>
                      <a:pt x="129" y="281"/>
                    </a:lnTo>
                    <a:lnTo>
                      <a:pt x="0" y="281"/>
                    </a:lnTo>
                    <a:lnTo>
                      <a:pt x="0" y="9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68" name="Freeform 204"/>
              <p:cNvSpPr>
                <a:spLocks noEditPoints="1"/>
              </p:cNvSpPr>
              <p:nvPr/>
            </p:nvSpPr>
            <p:spPr bwMode="auto">
              <a:xfrm>
                <a:off x="3278" y="3305"/>
                <a:ext cx="283" cy="449"/>
              </a:xfrm>
              <a:custGeom>
                <a:avLst/>
                <a:gdLst>
                  <a:gd name="T0" fmla="*/ 0 w 283"/>
                  <a:gd name="T1" fmla="*/ 121 h 449"/>
                  <a:gd name="T2" fmla="*/ 141 w 283"/>
                  <a:gd name="T3" fmla="*/ 121 h 449"/>
                  <a:gd name="T4" fmla="*/ 129 w 283"/>
                  <a:gd name="T5" fmla="*/ 131 h 449"/>
                  <a:gd name="T6" fmla="*/ 129 w 283"/>
                  <a:gd name="T7" fmla="*/ 0 h 449"/>
                  <a:gd name="T8" fmla="*/ 283 w 283"/>
                  <a:gd name="T9" fmla="*/ 224 h 449"/>
                  <a:gd name="T10" fmla="*/ 129 w 283"/>
                  <a:gd name="T11" fmla="*/ 449 h 449"/>
                  <a:gd name="T12" fmla="*/ 129 w 283"/>
                  <a:gd name="T13" fmla="*/ 318 h 449"/>
                  <a:gd name="T14" fmla="*/ 141 w 283"/>
                  <a:gd name="T15" fmla="*/ 328 h 449"/>
                  <a:gd name="T16" fmla="*/ 0 w 283"/>
                  <a:gd name="T17" fmla="*/ 328 h 449"/>
                  <a:gd name="T18" fmla="*/ 0 w 283"/>
                  <a:gd name="T19" fmla="*/ 121 h 449"/>
                  <a:gd name="T20" fmla="*/ 24 w 283"/>
                  <a:gd name="T21" fmla="*/ 318 h 449"/>
                  <a:gd name="T22" fmla="*/ 12 w 283"/>
                  <a:gd name="T23" fmla="*/ 309 h 449"/>
                  <a:gd name="T24" fmla="*/ 152 w 283"/>
                  <a:gd name="T25" fmla="*/ 309 h 449"/>
                  <a:gd name="T26" fmla="*/ 152 w 283"/>
                  <a:gd name="T27" fmla="*/ 412 h 449"/>
                  <a:gd name="T28" fmla="*/ 130 w 283"/>
                  <a:gd name="T29" fmla="*/ 407 h 449"/>
                  <a:gd name="T30" fmla="*/ 259 w 283"/>
                  <a:gd name="T31" fmla="*/ 220 h 449"/>
                  <a:gd name="T32" fmla="*/ 259 w 283"/>
                  <a:gd name="T33" fmla="*/ 229 h 449"/>
                  <a:gd name="T34" fmla="*/ 130 w 283"/>
                  <a:gd name="T35" fmla="*/ 41 h 449"/>
                  <a:gd name="T36" fmla="*/ 152 w 283"/>
                  <a:gd name="T37" fmla="*/ 37 h 449"/>
                  <a:gd name="T38" fmla="*/ 152 w 283"/>
                  <a:gd name="T39" fmla="*/ 140 h 449"/>
                  <a:gd name="T40" fmla="*/ 12 w 283"/>
                  <a:gd name="T41" fmla="*/ 140 h 449"/>
                  <a:gd name="T42" fmla="*/ 24 w 283"/>
                  <a:gd name="T43" fmla="*/ 131 h 449"/>
                  <a:gd name="T44" fmla="*/ 24 w 283"/>
                  <a:gd name="T45" fmla="*/ 318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3" h="449">
                    <a:moveTo>
                      <a:pt x="0" y="121"/>
                    </a:moveTo>
                    <a:lnTo>
                      <a:pt x="141" y="121"/>
                    </a:lnTo>
                    <a:lnTo>
                      <a:pt x="129" y="131"/>
                    </a:lnTo>
                    <a:lnTo>
                      <a:pt x="129" y="0"/>
                    </a:lnTo>
                    <a:lnTo>
                      <a:pt x="283" y="224"/>
                    </a:lnTo>
                    <a:lnTo>
                      <a:pt x="129" y="449"/>
                    </a:lnTo>
                    <a:lnTo>
                      <a:pt x="129" y="318"/>
                    </a:lnTo>
                    <a:lnTo>
                      <a:pt x="141" y="328"/>
                    </a:lnTo>
                    <a:lnTo>
                      <a:pt x="0" y="328"/>
                    </a:lnTo>
                    <a:lnTo>
                      <a:pt x="0" y="121"/>
                    </a:lnTo>
                    <a:close/>
                    <a:moveTo>
                      <a:pt x="24" y="318"/>
                    </a:moveTo>
                    <a:lnTo>
                      <a:pt x="12" y="309"/>
                    </a:lnTo>
                    <a:lnTo>
                      <a:pt x="152" y="309"/>
                    </a:lnTo>
                    <a:lnTo>
                      <a:pt x="152" y="412"/>
                    </a:lnTo>
                    <a:lnTo>
                      <a:pt x="130" y="407"/>
                    </a:lnTo>
                    <a:lnTo>
                      <a:pt x="259" y="220"/>
                    </a:lnTo>
                    <a:lnTo>
                      <a:pt x="259" y="229"/>
                    </a:lnTo>
                    <a:lnTo>
                      <a:pt x="130" y="41"/>
                    </a:lnTo>
                    <a:lnTo>
                      <a:pt x="152" y="37"/>
                    </a:lnTo>
                    <a:lnTo>
                      <a:pt x="152" y="140"/>
                    </a:lnTo>
                    <a:lnTo>
                      <a:pt x="12" y="140"/>
                    </a:lnTo>
                    <a:lnTo>
                      <a:pt x="24" y="131"/>
                    </a:lnTo>
                    <a:lnTo>
                      <a:pt x="24" y="318"/>
                    </a:lnTo>
                    <a:close/>
                  </a:path>
                </a:pathLst>
              </a:custGeom>
              <a:solidFill>
                <a:srgbClr val="385D8A"/>
              </a:solidFill>
              <a:ln w="0" cap="flat">
                <a:solidFill>
                  <a:srgbClr val="385D8A"/>
                </a:solidFill>
                <a:prstDash val="solid"/>
                <a:round/>
                <a:headEnd/>
                <a:tailEnd/>
              </a:ln>
            </p:spPr>
            <p:txBody>
              <a:bodyPr vert="horz" wrap="square" lIns="91440" tIns="45720" rIns="91440" bIns="45720" numCol="1" anchor="t" anchorCtr="0" compatLnSpc="1">
                <a:prstTxWarp prst="textNoShape">
                  <a:avLst/>
                </a:prstTxWarp>
              </a:bodyPr>
              <a:lstStyle/>
              <a:p>
                <a:endParaRPr lang="tr-TR"/>
              </a:p>
            </p:txBody>
          </p:sp>
        </p:grpSp>
      </p:grpSp>
    </p:spTree>
    <p:extLst>
      <p:ext uri="{BB962C8B-B14F-4D97-AF65-F5344CB8AC3E}">
        <p14:creationId xmlns:p14="http://schemas.microsoft.com/office/powerpoint/2010/main" val="781449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484784"/>
            <a:ext cx="8496944" cy="4608512"/>
          </a:xfrm>
        </p:spPr>
        <p:txBody>
          <a:bodyPr/>
          <a:lstStyle/>
          <a:p>
            <a:pPr marL="274637" lvl="2" indent="0" algn="just" defTabSz="457200">
              <a:spcBef>
                <a:spcPts val="1200"/>
              </a:spcBef>
              <a:spcAft>
                <a:spcPts val="0"/>
              </a:spcAft>
              <a:buClr>
                <a:srgbClr val="0099FF"/>
              </a:buClr>
              <a:buSzPct val="100000"/>
              <a:buNone/>
              <a:defRPr/>
            </a:pPr>
            <a:r>
              <a:rPr lang="tr-TR" sz="2400" dirty="0">
                <a:solidFill>
                  <a:schemeClr val="tx1"/>
                </a:solidFill>
                <a:latin typeface="Cambria" pitchFamily="18" charset="0"/>
                <a:ea typeface="ＭＳ Ｐゴシック" pitchFamily="34" charset="-128"/>
                <a:cs typeface="ＭＳ Ｐゴシック" charset="0"/>
              </a:rPr>
              <a:t>İşverenin erken </a:t>
            </a:r>
            <a:r>
              <a:rPr lang="tr-TR" sz="2400" dirty="0" smtClean="0">
                <a:solidFill>
                  <a:schemeClr val="tx1"/>
                </a:solidFill>
                <a:latin typeface="Cambria" pitchFamily="18" charset="0"/>
                <a:ea typeface="ＭＳ Ｐゴシック" pitchFamily="34" charset="-128"/>
                <a:cs typeface="ＭＳ Ｐゴシック" charset="0"/>
              </a:rPr>
              <a:t>başvuruda verdiği </a:t>
            </a:r>
            <a:r>
              <a:rPr lang="tr-TR" sz="2400" dirty="0">
                <a:solidFill>
                  <a:schemeClr val="tx1"/>
                </a:solidFill>
                <a:latin typeface="Cambria" pitchFamily="18" charset="0"/>
                <a:ea typeface="ＭＳ Ｐゴシック" pitchFamily="34" charset="-128"/>
                <a:cs typeface="ＭＳ Ｐゴシック" charset="0"/>
              </a:rPr>
              <a:t>taahhütnamede yer alan yükümlülüklerini yerine getirmediği tespit edilirse;</a:t>
            </a:r>
          </a:p>
          <a:p>
            <a:pPr marL="744537" lvl="2" indent="-469900" algn="just" defTabSz="457200">
              <a:spcBef>
                <a:spcPts val="1200"/>
              </a:spcBef>
              <a:spcAft>
                <a:spcPts val="0"/>
              </a:spcAft>
              <a:buClr>
                <a:srgbClr val="0099FF"/>
              </a:buClr>
              <a:buSzPct val="100000"/>
              <a:buBlip>
                <a:blip r:embed="rId2"/>
              </a:buBlip>
              <a:defRPr/>
            </a:pPr>
            <a:r>
              <a:rPr lang="tr-TR" sz="2400" dirty="0">
                <a:solidFill>
                  <a:schemeClr val="tx1"/>
                </a:solidFill>
                <a:latin typeface="Cambria" pitchFamily="18" charset="0"/>
                <a:ea typeface="ＭＳ Ｐゴシック" pitchFamily="34" charset="-128"/>
                <a:cs typeface="ＭＳ Ｐゴシック" charset="0"/>
              </a:rPr>
              <a:t>varsa devam eden </a:t>
            </a:r>
            <a:r>
              <a:rPr lang="tr-TR" sz="2400" b="1" dirty="0">
                <a:solidFill>
                  <a:srgbClr val="FF0000"/>
                </a:solidFill>
                <a:latin typeface="Cambria" pitchFamily="18" charset="0"/>
                <a:ea typeface="ＭＳ Ｐゴシック" pitchFamily="34" charset="-128"/>
                <a:cs typeface="ＭＳ Ｐゴシック" charset="0"/>
              </a:rPr>
              <a:t>programlar sonlandırılır </a:t>
            </a:r>
          </a:p>
          <a:p>
            <a:pPr marL="744537" lvl="2" indent="-469900" algn="just" defTabSz="457200">
              <a:spcBef>
                <a:spcPts val="1200"/>
              </a:spcBef>
              <a:spcAft>
                <a:spcPts val="0"/>
              </a:spcAft>
              <a:buClr>
                <a:srgbClr val="0099FF"/>
              </a:buClr>
              <a:buSzPct val="100000"/>
              <a:buBlip>
                <a:blip r:embed="rId2"/>
              </a:buBlip>
              <a:defRPr/>
            </a:pPr>
            <a:r>
              <a:rPr lang="tr-TR" sz="2400" dirty="0">
                <a:solidFill>
                  <a:schemeClr val="tx1"/>
                </a:solidFill>
                <a:latin typeface="Cambria" pitchFamily="18" charset="0"/>
                <a:ea typeface="ＭＳ Ｐゴシック" pitchFamily="34" charset="-128"/>
                <a:cs typeface="ＭＳ Ｐゴシック" charset="0"/>
              </a:rPr>
              <a:t>bu programlar için katılımcılara ödenen </a:t>
            </a:r>
            <a:r>
              <a:rPr lang="tr-TR" sz="2400" b="1" dirty="0">
                <a:solidFill>
                  <a:srgbClr val="FF0000"/>
                </a:solidFill>
                <a:latin typeface="Cambria" pitchFamily="18" charset="0"/>
                <a:ea typeface="ＭＳ Ｐゴシック" pitchFamily="34" charset="-128"/>
                <a:cs typeface="ＭＳ Ｐゴシック" charset="0"/>
              </a:rPr>
              <a:t>tüm ödemeler yasal faiziyle işverenden tahsil edilir </a:t>
            </a:r>
          </a:p>
          <a:p>
            <a:pPr marL="744537" lvl="2" indent="-469900" algn="just" defTabSz="457200">
              <a:spcBef>
                <a:spcPts val="1200"/>
              </a:spcBef>
              <a:spcAft>
                <a:spcPts val="0"/>
              </a:spcAft>
              <a:buClr>
                <a:srgbClr val="0099FF"/>
              </a:buClr>
              <a:buSzPct val="100000"/>
              <a:buBlip>
                <a:blip r:embed="rId2"/>
              </a:buBlip>
              <a:defRPr/>
            </a:pPr>
            <a:r>
              <a:rPr lang="tr-TR" sz="2400" dirty="0">
                <a:solidFill>
                  <a:schemeClr val="tx1"/>
                </a:solidFill>
                <a:latin typeface="Cambria" pitchFamily="18" charset="0"/>
                <a:ea typeface="ＭＳ Ｐゴシック" pitchFamily="34" charset="-128"/>
                <a:cs typeface="ＭＳ Ｐゴシック" charset="0"/>
              </a:rPr>
              <a:t>işveren tespit tarihinden itibaren </a:t>
            </a:r>
            <a:r>
              <a:rPr lang="tr-TR" sz="2400" b="1" dirty="0">
                <a:solidFill>
                  <a:srgbClr val="FF0000"/>
                </a:solidFill>
                <a:latin typeface="Cambria" pitchFamily="18" charset="0"/>
                <a:ea typeface="ＭＳ Ｐゴシック" pitchFamily="34" charset="-128"/>
                <a:cs typeface="ＭＳ Ｐゴシック" charset="0"/>
              </a:rPr>
              <a:t>12 ay süre ile </a:t>
            </a:r>
            <a:r>
              <a:rPr lang="tr-TR" sz="2400" b="1" dirty="0" smtClean="0">
                <a:solidFill>
                  <a:srgbClr val="FF0000"/>
                </a:solidFill>
                <a:latin typeface="Cambria" pitchFamily="18" charset="0"/>
                <a:ea typeface="ＭＳ Ｐゴシック" pitchFamily="34" charset="-128"/>
                <a:cs typeface="ＭＳ Ｐゴシック" charset="0"/>
              </a:rPr>
              <a:t>kurs </a:t>
            </a:r>
            <a:r>
              <a:rPr lang="tr-TR" sz="2400" b="1" dirty="0">
                <a:solidFill>
                  <a:srgbClr val="FF0000"/>
                </a:solidFill>
                <a:latin typeface="Cambria" pitchFamily="18" charset="0"/>
                <a:ea typeface="ＭＳ Ｐゴシック" pitchFamily="34" charset="-128"/>
                <a:cs typeface="ＭＳ Ｐゴシック" charset="0"/>
              </a:rPr>
              <a:t>ve programlardan yararlanamaz.  </a:t>
            </a:r>
          </a:p>
          <a:p>
            <a:endParaRPr lang="tr-TR" sz="2400" dirty="0"/>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44</a:t>
            </a:fld>
            <a:endParaRPr lang="es-ES"/>
          </a:p>
        </p:txBody>
      </p:sp>
      <p:sp>
        <p:nvSpPr>
          <p:cNvPr id="6" name="İçerik Yer Tutucusu 2"/>
          <p:cNvSpPr txBox="1">
            <a:spLocks/>
          </p:cNvSpPr>
          <p:nvPr/>
        </p:nvSpPr>
        <p:spPr bwMode="auto">
          <a:xfrm>
            <a:off x="3995936" y="552576"/>
            <a:ext cx="5145790" cy="394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ctr">
              <a:buFontTx/>
              <a:buNone/>
            </a:pPr>
            <a:r>
              <a:rPr lang="tr-TR" sz="2400" b="1" kern="0" dirty="0" smtClean="0">
                <a:solidFill>
                  <a:srgbClr val="FF0000"/>
                </a:solidFill>
              </a:rPr>
              <a:t> </a:t>
            </a:r>
            <a:r>
              <a:rPr lang="tr-TR" sz="2400" b="1" dirty="0">
                <a:solidFill>
                  <a:srgbClr val="FF0000"/>
                </a:solidFill>
                <a:latin typeface="Calibri" pitchFamily="34" charset="0"/>
              </a:rPr>
              <a:t>PROGRAMDAN TEKRAR YARARLANMA ve KATILIMCILARIN İSTİHDAMI</a:t>
            </a:r>
            <a:endParaRPr lang="tr-TR" sz="2400" b="1" kern="0" dirty="0" smtClean="0">
              <a:solidFill>
                <a:srgbClr val="FF0000"/>
              </a:solidFill>
            </a:endParaRPr>
          </a:p>
          <a:p>
            <a:pPr marL="0" indent="0" algn="ctr">
              <a:buFontTx/>
              <a:buNone/>
            </a:pPr>
            <a:endParaRPr lang="tr-TR" sz="2400" b="1" kern="0" dirty="0">
              <a:solidFill>
                <a:srgbClr val="FF00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226" y="4509120"/>
            <a:ext cx="47625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725144"/>
            <a:ext cx="3306489" cy="145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865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635896" y="620688"/>
            <a:ext cx="4968552" cy="936104"/>
          </a:xfrm>
        </p:spPr>
        <p:txBody>
          <a:bodyPr/>
          <a:lstStyle/>
          <a:p>
            <a:r>
              <a:rPr lang="tr-TR" dirty="0">
                <a:solidFill>
                  <a:srgbClr val="FF0000"/>
                </a:solidFill>
                <a:effectLst/>
                <a:latin typeface="Calibri" pitchFamily="34" charset="0"/>
              </a:rPr>
              <a:t>PROGRAMDAN TEKRAR YARARLANMA ve KATILIMCILARIN İSTİHDAMI</a:t>
            </a:r>
            <a:endParaRPr lang="tr-TR" dirty="0">
              <a:effectLst/>
            </a:endParaRPr>
          </a:p>
        </p:txBody>
      </p:sp>
      <p:sp>
        <p:nvSpPr>
          <p:cNvPr id="3" name="İçerik Yer Tutucusu 2"/>
          <p:cNvSpPr>
            <a:spLocks noGrp="1"/>
          </p:cNvSpPr>
          <p:nvPr>
            <p:ph idx="1"/>
          </p:nvPr>
        </p:nvSpPr>
        <p:spPr>
          <a:xfrm>
            <a:off x="533400" y="1628800"/>
            <a:ext cx="7772400" cy="4464496"/>
          </a:xfrm>
        </p:spPr>
        <p:txBody>
          <a:bodyPr/>
          <a:lstStyle/>
          <a:p>
            <a:pPr marL="744537" lvl="2" indent="-469900" algn="just" defTabSz="457200">
              <a:spcBef>
                <a:spcPts val="1200"/>
              </a:spcBef>
              <a:spcAft>
                <a:spcPts val="0"/>
              </a:spcAft>
              <a:buClr>
                <a:srgbClr val="0099FF"/>
              </a:buClr>
              <a:buSzPct val="100000"/>
              <a:buBlip>
                <a:blip r:embed="rId2"/>
              </a:buBlip>
              <a:defRPr/>
            </a:pPr>
            <a:r>
              <a:rPr lang="tr-TR" sz="2000" dirty="0">
                <a:solidFill>
                  <a:schemeClr val="tx1"/>
                </a:solidFill>
                <a:latin typeface="Cambria" pitchFamily="18" charset="0"/>
                <a:ea typeface="ＭＳ Ｐゴシック" pitchFamily="34" charset="-128"/>
                <a:cs typeface="ＭＳ Ｐゴシック" charset="0"/>
              </a:rPr>
              <a:t>İşveren tarafından </a:t>
            </a:r>
            <a:r>
              <a:rPr lang="tr-TR" sz="2000" dirty="0" smtClean="0">
                <a:solidFill>
                  <a:schemeClr val="tx1"/>
                </a:solidFill>
                <a:latin typeface="Cambria" pitchFamily="18" charset="0"/>
                <a:ea typeface="ＭＳ Ｐゴシック" pitchFamily="34" charset="-128"/>
                <a:cs typeface="ＭＳ Ｐゴシック" charset="0"/>
              </a:rPr>
              <a:t>erken başvuru yapılıp taahhütname </a:t>
            </a:r>
            <a:r>
              <a:rPr lang="tr-TR" sz="2000" dirty="0">
                <a:solidFill>
                  <a:schemeClr val="tx1"/>
                </a:solidFill>
                <a:latin typeface="Cambria" pitchFamily="18" charset="0"/>
                <a:ea typeface="ＭＳ Ｐゴシック" pitchFamily="34" charset="-128"/>
                <a:cs typeface="ＭＳ Ｐゴシック" charset="0"/>
              </a:rPr>
              <a:t>verilerek başlatılan program devam ederken; biten son programın bitiş tarihindeki fiili çalışan sayısının Yönetmeliğin 50. maddesinin </a:t>
            </a:r>
            <a:r>
              <a:rPr lang="tr-TR" sz="2000" dirty="0" smtClean="0">
                <a:solidFill>
                  <a:schemeClr val="tx1"/>
                </a:solidFill>
                <a:latin typeface="Cambria" pitchFamily="18" charset="0"/>
                <a:ea typeface="ＭＳ Ｐゴシック" pitchFamily="34" charset="-128"/>
                <a:cs typeface="ＭＳ Ｐゴシック" charset="0"/>
              </a:rPr>
              <a:t>5. </a:t>
            </a:r>
            <a:r>
              <a:rPr lang="tr-TR" sz="2000" dirty="0">
                <a:solidFill>
                  <a:schemeClr val="tx1"/>
                </a:solidFill>
                <a:latin typeface="Cambria" pitchFamily="18" charset="0"/>
                <a:ea typeface="ＭＳ Ｐゴシック" pitchFamily="34" charset="-128"/>
                <a:cs typeface="ＭＳ Ｐゴシック" charset="0"/>
              </a:rPr>
              <a:t>fıkrası hükümlerine aykırılık teşkil edip etmediği de göz önüne </a:t>
            </a:r>
            <a:r>
              <a:rPr lang="tr-TR" sz="2000" dirty="0" smtClean="0">
                <a:solidFill>
                  <a:schemeClr val="tx1"/>
                </a:solidFill>
                <a:latin typeface="Cambria" pitchFamily="18" charset="0"/>
                <a:ea typeface="ＭＳ Ｐゴシック" pitchFamily="34" charset="-128"/>
                <a:cs typeface="ＭＳ Ｐゴシック" charset="0"/>
              </a:rPr>
              <a:t>alınmalıdır.</a:t>
            </a:r>
          </a:p>
          <a:p>
            <a:pPr marL="744537" lvl="2" indent="-469900" algn="just" defTabSz="457200">
              <a:spcBef>
                <a:spcPts val="1200"/>
              </a:spcBef>
              <a:spcAft>
                <a:spcPts val="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İşverene yaptırım </a:t>
            </a:r>
            <a:r>
              <a:rPr lang="tr-TR" sz="2000" dirty="0">
                <a:solidFill>
                  <a:schemeClr val="tx1"/>
                </a:solidFill>
                <a:latin typeface="Cambria" pitchFamily="18" charset="0"/>
                <a:ea typeface="ＭＳ Ｐゴシック" pitchFamily="34" charset="-128"/>
                <a:cs typeface="ＭＳ Ｐゴシック" charset="0"/>
              </a:rPr>
              <a:t>uygulanması söz konusu olursa bu durum </a:t>
            </a:r>
            <a:r>
              <a:rPr lang="tr-TR" sz="2000" b="1" dirty="0">
                <a:solidFill>
                  <a:srgbClr val="FF0000"/>
                </a:solidFill>
                <a:latin typeface="Cambria" pitchFamily="18" charset="0"/>
                <a:ea typeface="ＭＳ Ｐゴシック" pitchFamily="34" charset="-128"/>
                <a:cs typeface="ＭＳ Ｐゴシック" charset="0"/>
              </a:rPr>
              <a:t>devam eden programları da etkiler ve bu programlar da sonlandırılır. </a:t>
            </a:r>
            <a:endParaRPr lang="tr-TR" sz="2000" b="1" dirty="0" smtClean="0">
              <a:solidFill>
                <a:srgbClr val="FF0000"/>
              </a:solidFill>
              <a:latin typeface="Cambria" pitchFamily="18" charset="0"/>
              <a:ea typeface="ＭＳ Ｐゴシック" pitchFamily="34" charset="-128"/>
              <a:cs typeface="ＭＳ Ｐゴシック" charset="0"/>
            </a:endParaRPr>
          </a:p>
          <a:p>
            <a:pPr marL="0" indent="0">
              <a:buNone/>
            </a:pPr>
            <a:r>
              <a:rPr lang="tr-TR" sz="2400" b="1" u="sng" dirty="0" smtClean="0">
                <a:solidFill>
                  <a:srgbClr val="FF0000"/>
                </a:solidFill>
              </a:rPr>
              <a:t>DİKKAT</a:t>
            </a:r>
            <a:r>
              <a:rPr lang="tr-TR" sz="2400" b="1" u="sng" dirty="0">
                <a:solidFill>
                  <a:srgbClr val="FF0000"/>
                </a:solidFill>
              </a:rPr>
              <a:t>!!!</a:t>
            </a:r>
          </a:p>
          <a:p>
            <a:pPr algn="just">
              <a:buFont typeface="Wingdings" pitchFamily="2" charset="2"/>
              <a:buChar char="ü"/>
            </a:pPr>
            <a:r>
              <a:rPr lang="tr-TR" b="1" i="1" u="sng" dirty="0" smtClean="0">
                <a:solidFill>
                  <a:srgbClr val="FF0000"/>
                </a:solidFill>
              </a:rPr>
              <a:t>BU DURUMDA HERHANGİ BİR MADDİ YAPTIRIM UYGULANMAYACAKTIR.</a:t>
            </a:r>
            <a:endParaRPr lang="tr-TR" b="1" i="1" u="sng" dirty="0">
              <a:solidFill>
                <a:srgbClr val="FF0000"/>
              </a:solidFill>
            </a:endParaRPr>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45</a:t>
            </a:fld>
            <a:endParaRPr lang="es-ES"/>
          </a:p>
        </p:txBody>
      </p:sp>
    </p:spTree>
    <p:extLst>
      <p:ext uri="{BB962C8B-B14F-4D97-AF65-F5344CB8AC3E}">
        <p14:creationId xmlns:p14="http://schemas.microsoft.com/office/powerpoint/2010/main" val="26166457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51920" y="764704"/>
            <a:ext cx="4537000" cy="626194"/>
          </a:xfrm>
        </p:spPr>
        <p:txBody>
          <a:bodyPr/>
          <a:lstStyle/>
          <a:p>
            <a:r>
              <a:rPr lang="tr-TR" dirty="0">
                <a:solidFill>
                  <a:srgbClr val="FF0000"/>
                </a:solidFill>
                <a:effectLst/>
                <a:latin typeface="Calibri" pitchFamily="34" charset="0"/>
              </a:rPr>
              <a:t>PROGRAMDAN TEKRAR YARARLANMA ve KATILIMCILARIN İSTİHDAMI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921228499"/>
              </p:ext>
            </p:extLst>
          </p:nvPr>
        </p:nvGraphicFramePr>
        <p:xfrm>
          <a:off x="539552" y="1700808"/>
          <a:ext cx="77724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46</a:t>
            </a:fld>
            <a:endParaRPr lang="es-ES"/>
          </a:p>
        </p:txBody>
      </p:sp>
    </p:spTree>
    <p:extLst>
      <p:ext uri="{BB962C8B-B14F-4D97-AF65-F5344CB8AC3E}">
        <p14:creationId xmlns:p14="http://schemas.microsoft.com/office/powerpoint/2010/main" val="2133524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628800"/>
            <a:ext cx="8640960" cy="3744416"/>
          </a:xfrm>
        </p:spPr>
        <p:txBody>
          <a:bodyPr/>
          <a:lstStyle/>
          <a:p>
            <a:pPr marL="0" indent="0">
              <a:buNone/>
            </a:pPr>
            <a:r>
              <a:rPr lang="tr-TR" sz="2200" dirty="0" smtClean="0">
                <a:solidFill>
                  <a:schemeClr val="tx1"/>
                </a:solidFill>
                <a:latin typeface="Cambria" pitchFamily="18" charset="0"/>
                <a:ea typeface="ＭＳ Ｐゴシック" pitchFamily="34" charset="-128"/>
              </a:rPr>
              <a:t>İşverenin son </a:t>
            </a:r>
            <a:r>
              <a:rPr lang="tr-TR" sz="2200" dirty="0">
                <a:solidFill>
                  <a:schemeClr val="tx1"/>
                </a:solidFill>
                <a:latin typeface="Cambria" pitchFamily="18" charset="0"/>
                <a:ea typeface="ＭＳ Ｐゴシック" pitchFamily="34" charset="-128"/>
              </a:rPr>
              <a:t>1 yılda </a:t>
            </a:r>
            <a:r>
              <a:rPr lang="tr-TR" sz="2200" dirty="0" smtClean="0">
                <a:solidFill>
                  <a:schemeClr val="tx1"/>
                </a:solidFill>
                <a:latin typeface="Cambria" pitchFamily="18" charset="0"/>
                <a:ea typeface="ＭＳ Ｐゴシック" pitchFamily="34" charset="-128"/>
              </a:rPr>
              <a:t>;</a:t>
            </a:r>
          </a:p>
          <a:p>
            <a:pPr marL="744537" lvl="2" indent="-469900" algn="just" defTabSz="457200">
              <a:spcBef>
                <a:spcPts val="1200"/>
              </a:spcBef>
              <a:spcAft>
                <a:spcPts val="0"/>
              </a:spcAft>
              <a:buClr>
                <a:srgbClr val="0099FF"/>
              </a:buClr>
              <a:buSzPct val="100000"/>
              <a:buBlip>
                <a:blip r:embed="rId2"/>
              </a:buBlip>
              <a:defRPr/>
            </a:pPr>
            <a:r>
              <a:rPr lang="tr-TR" sz="2200" dirty="0">
                <a:solidFill>
                  <a:schemeClr val="tx1"/>
                </a:solidFill>
                <a:latin typeface="Cambria" pitchFamily="18" charset="0"/>
                <a:ea typeface="ＭＳ Ｐゴシック" pitchFamily="34" charset="-128"/>
                <a:cs typeface="ＭＳ Ｐゴシック" charset="0"/>
              </a:rPr>
              <a:t>öncelikle kendi işyerinde, bunun mümkün olmaması halinde ise başka işyerinde</a:t>
            </a:r>
          </a:p>
          <a:p>
            <a:pPr marL="744537" lvl="2" indent="-469900" algn="just" defTabSz="457200">
              <a:spcBef>
                <a:spcPts val="1200"/>
              </a:spcBef>
              <a:spcAft>
                <a:spcPts val="0"/>
              </a:spcAft>
              <a:buClr>
                <a:srgbClr val="0099FF"/>
              </a:buClr>
              <a:buSzPct val="100000"/>
              <a:buBlip>
                <a:blip r:embed="rId2"/>
              </a:buBlip>
              <a:defRPr/>
            </a:pPr>
            <a:r>
              <a:rPr lang="tr-TR" sz="2200" dirty="0">
                <a:solidFill>
                  <a:schemeClr val="tx1"/>
                </a:solidFill>
                <a:latin typeface="Cambria" pitchFamily="18" charset="0"/>
                <a:ea typeface="ＭＳ Ｐゴシック" pitchFamily="34" charset="-128"/>
                <a:cs typeface="ＭＳ Ｐゴシック" charset="0"/>
              </a:rPr>
              <a:t> </a:t>
            </a:r>
            <a:r>
              <a:rPr lang="tr-TR" sz="2200" dirty="0" smtClean="0">
                <a:solidFill>
                  <a:schemeClr val="tx1"/>
                </a:solidFill>
                <a:latin typeface="Cambria" pitchFamily="18" charset="0"/>
                <a:ea typeface="ＭＳ Ｐゴシック" pitchFamily="34" charset="-128"/>
                <a:cs typeface="ＭＳ Ｐゴシック" charset="0"/>
              </a:rPr>
              <a:t>yaptırım uygulanmasına neden olan programa başlayanların </a:t>
            </a:r>
            <a:r>
              <a:rPr lang="tr-TR" sz="2200" b="1" dirty="0">
                <a:solidFill>
                  <a:srgbClr val="009900"/>
                </a:solidFill>
                <a:latin typeface="Cambria" pitchFamily="18" charset="0"/>
                <a:ea typeface="ＭＳ Ｐゴシック" pitchFamily="34" charset="-128"/>
                <a:cs typeface="ＭＳ Ｐゴシック" charset="0"/>
              </a:rPr>
              <a:t>en az % 50’sini </a:t>
            </a:r>
          </a:p>
          <a:p>
            <a:pPr marL="744537" lvl="2" indent="-469900" algn="just" defTabSz="457200">
              <a:spcBef>
                <a:spcPts val="1200"/>
              </a:spcBef>
              <a:spcAft>
                <a:spcPts val="0"/>
              </a:spcAft>
              <a:buClr>
                <a:srgbClr val="0099FF"/>
              </a:buClr>
              <a:buSzPct val="100000"/>
              <a:buBlip>
                <a:blip r:embed="rId2"/>
              </a:buBlip>
              <a:defRPr/>
            </a:pPr>
            <a:r>
              <a:rPr lang="tr-TR" sz="2200" b="1" dirty="0">
                <a:solidFill>
                  <a:srgbClr val="009900"/>
                </a:solidFill>
                <a:latin typeface="Cambria" pitchFamily="18" charset="0"/>
                <a:ea typeface="ＭＳ Ｐゴシック" pitchFamily="34" charset="-128"/>
                <a:cs typeface="ＭＳ Ｐゴシック" charset="0"/>
              </a:rPr>
              <a:t>en az 60 gün </a:t>
            </a:r>
            <a:r>
              <a:rPr lang="tr-TR" sz="2200" dirty="0">
                <a:solidFill>
                  <a:schemeClr val="tx1"/>
                </a:solidFill>
                <a:latin typeface="Cambria" pitchFamily="18" charset="0"/>
                <a:ea typeface="ＭＳ Ｐゴシック" pitchFamily="34" charset="-128"/>
                <a:cs typeface="ＭＳ Ｐゴシック" charset="0"/>
              </a:rPr>
              <a:t>süreyle </a:t>
            </a:r>
          </a:p>
          <a:p>
            <a:pPr marL="744537" lvl="2" indent="-469900" algn="just" defTabSz="457200">
              <a:spcBef>
                <a:spcPts val="1200"/>
              </a:spcBef>
              <a:spcAft>
                <a:spcPts val="0"/>
              </a:spcAft>
              <a:buClr>
                <a:srgbClr val="0099FF"/>
              </a:buClr>
              <a:buSzPct val="100000"/>
              <a:buBlip>
                <a:blip r:embed="rId2"/>
              </a:buBlip>
              <a:defRPr/>
            </a:pPr>
            <a:r>
              <a:rPr lang="tr-TR" sz="2200" dirty="0">
                <a:solidFill>
                  <a:schemeClr val="tx1"/>
                </a:solidFill>
                <a:latin typeface="Cambria" pitchFamily="18" charset="0"/>
                <a:ea typeface="ＭＳ Ｐゴシック" pitchFamily="34" charset="-128"/>
                <a:cs typeface="ＭＳ Ｐゴシック" charset="0"/>
              </a:rPr>
              <a:t>aynı meslekte istihdam ettiğini belgelemesi halinde, </a:t>
            </a:r>
            <a:r>
              <a:rPr lang="tr-TR" sz="2200" b="1" dirty="0">
                <a:solidFill>
                  <a:srgbClr val="009900"/>
                </a:solidFill>
                <a:latin typeface="Cambria" pitchFamily="18" charset="0"/>
                <a:ea typeface="ＭＳ Ｐゴシック" pitchFamily="34" charset="-128"/>
                <a:cs typeface="ＭＳ Ｐゴシック" charset="0"/>
              </a:rPr>
              <a:t>uygulanan yaptırım kaldırılır</a:t>
            </a:r>
            <a:r>
              <a:rPr lang="tr-TR" sz="2200" dirty="0">
                <a:solidFill>
                  <a:schemeClr val="tx1"/>
                </a:solidFill>
                <a:latin typeface="Cambria" pitchFamily="18" charset="0"/>
                <a:ea typeface="ＭＳ Ｐゴシック" pitchFamily="34" charset="-128"/>
                <a:cs typeface="ＭＳ Ｐゴシック" charset="0"/>
              </a:rPr>
              <a:t> ve söz konusu işveren yeni program başvurusu yapabilir. </a:t>
            </a:r>
            <a:endParaRPr lang="tr-TR" sz="2200" dirty="0" smtClean="0">
              <a:solidFill>
                <a:schemeClr val="tx1"/>
              </a:solidFill>
              <a:latin typeface="Cambria" pitchFamily="18" charset="0"/>
              <a:ea typeface="ＭＳ Ｐゴシック" pitchFamily="34" charset="-128"/>
              <a:cs typeface="ＭＳ Ｐゴシック" charset="0"/>
            </a:endParaRP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47</a:t>
            </a:fld>
            <a:endParaRPr lang="es-ES"/>
          </a:p>
        </p:txBody>
      </p:sp>
      <p:sp>
        <p:nvSpPr>
          <p:cNvPr id="6" name="İçerik Yer Tutucusu 2"/>
          <p:cNvSpPr txBox="1">
            <a:spLocks/>
          </p:cNvSpPr>
          <p:nvPr/>
        </p:nvSpPr>
        <p:spPr bwMode="auto">
          <a:xfrm>
            <a:off x="4517700" y="620689"/>
            <a:ext cx="4569726"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ctr">
              <a:buNone/>
            </a:pPr>
            <a:r>
              <a:rPr lang="tr-TR" sz="2400" b="1" kern="0" dirty="0" smtClean="0">
                <a:solidFill>
                  <a:srgbClr val="FF0000"/>
                </a:solidFill>
              </a:rPr>
              <a:t>    </a:t>
            </a:r>
            <a:r>
              <a:rPr lang="tr-TR" sz="2400" b="1" dirty="0" smtClean="0">
                <a:solidFill>
                  <a:srgbClr val="FF0000"/>
                </a:solidFill>
              </a:rPr>
              <a:t>YAPTIRIMLARIN </a:t>
            </a:r>
            <a:r>
              <a:rPr lang="tr-TR" sz="2400" b="1" dirty="0">
                <a:solidFill>
                  <a:srgbClr val="FF0000"/>
                </a:solidFill>
              </a:rPr>
              <a:t>KALDIRILMASI</a:t>
            </a:r>
          </a:p>
          <a:p>
            <a:pPr marL="0" indent="0" algn="ctr">
              <a:buFontTx/>
              <a:buNone/>
            </a:pPr>
            <a:endParaRPr lang="tr-TR" sz="2400" b="1" kern="0" dirty="0" smtClean="0">
              <a:solidFill>
                <a:srgbClr val="FF0000"/>
              </a:solidFill>
            </a:endParaRPr>
          </a:p>
          <a:p>
            <a:pPr marL="0" indent="0" algn="ctr">
              <a:buFontTx/>
              <a:buNone/>
            </a:pPr>
            <a:endParaRPr lang="tr-TR" sz="2400" b="1" kern="0" dirty="0">
              <a:solidFill>
                <a:srgbClr val="FF0000"/>
              </a:solidFill>
            </a:endParaRPr>
          </a:p>
        </p:txBody>
      </p:sp>
    </p:spTree>
    <p:extLst>
      <p:ext uri="{BB962C8B-B14F-4D97-AF65-F5344CB8AC3E}">
        <p14:creationId xmlns:p14="http://schemas.microsoft.com/office/powerpoint/2010/main" val="3171048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3968" y="620688"/>
            <a:ext cx="4248969" cy="842218"/>
          </a:xfrm>
        </p:spPr>
        <p:txBody>
          <a:bodyPr/>
          <a:lstStyle/>
          <a:p>
            <a:r>
              <a:rPr lang="tr-TR" dirty="0">
                <a:solidFill>
                  <a:srgbClr val="FF0000"/>
                </a:solidFill>
              </a:rPr>
              <a:t> </a:t>
            </a:r>
            <a:r>
              <a:rPr lang="tr-TR" dirty="0">
                <a:solidFill>
                  <a:srgbClr val="FF0000"/>
                </a:solidFill>
                <a:effectLst/>
              </a:rPr>
              <a:t>YAPTIRIMLARIN KALDIRILMASI</a:t>
            </a:r>
            <a:endParaRPr lang="tr-TR" dirty="0">
              <a:effectLst/>
            </a:endParaRPr>
          </a:p>
        </p:txBody>
      </p:sp>
      <p:sp>
        <p:nvSpPr>
          <p:cNvPr id="3" name="İçerik Yer Tutucusu 2"/>
          <p:cNvSpPr>
            <a:spLocks noGrp="1"/>
          </p:cNvSpPr>
          <p:nvPr>
            <p:ph idx="1"/>
          </p:nvPr>
        </p:nvSpPr>
        <p:spPr>
          <a:xfrm>
            <a:off x="533400" y="1628800"/>
            <a:ext cx="7772400" cy="4536504"/>
          </a:xfrm>
        </p:spPr>
        <p:txBody>
          <a:bodyPr/>
          <a:lstStyle/>
          <a:p>
            <a:pPr marL="744537" lvl="2" indent="-469900" algn="just" defTabSz="457200">
              <a:spcBef>
                <a:spcPts val="1200"/>
              </a:spcBef>
              <a:spcAft>
                <a:spcPts val="0"/>
              </a:spcAft>
              <a:buClr>
                <a:srgbClr val="0099FF"/>
              </a:buClr>
              <a:buSzPct val="100000"/>
              <a:buBlip>
                <a:blip r:embed="rId2"/>
              </a:buBlip>
              <a:defRPr/>
            </a:pPr>
            <a:r>
              <a:rPr lang="tr-TR" sz="2200" dirty="0">
                <a:solidFill>
                  <a:schemeClr val="tx1"/>
                </a:solidFill>
                <a:latin typeface="Cambria" pitchFamily="18" charset="0"/>
                <a:ea typeface="ＭＳ Ｐゴシック" pitchFamily="34" charset="-128"/>
                <a:cs typeface="ＭＳ Ｐゴシック" charset="0"/>
              </a:rPr>
              <a:t>Bu imkan Aktif İşgücü Hizmetleri Yönetmeliğinin 50.Maddesinin yürürlükten kaldırılan hükümleri dolayısıyla yaptırım uygulanmakta olan işverenler için de </a:t>
            </a:r>
            <a:r>
              <a:rPr lang="tr-TR" sz="2200" dirty="0" smtClean="0">
                <a:solidFill>
                  <a:schemeClr val="tx1"/>
                </a:solidFill>
                <a:latin typeface="Cambria" pitchFamily="18" charset="0"/>
                <a:ea typeface="ＭＳ Ｐゴシック" pitchFamily="34" charset="-128"/>
                <a:cs typeface="ＭＳ Ｐゴシック" charset="0"/>
              </a:rPr>
              <a:t>geçerlidir</a:t>
            </a:r>
            <a:r>
              <a:rPr lang="tr-TR" sz="2200" b="1" dirty="0" smtClean="0">
                <a:solidFill>
                  <a:schemeClr val="tx1"/>
                </a:solidFill>
                <a:latin typeface="Cambria" pitchFamily="18" charset="0"/>
                <a:ea typeface="ＭＳ Ｐゴシック" pitchFamily="34" charset="-128"/>
                <a:cs typeface="ＭＳ Ｐゴシック" charset="0"/>
              </a:rPr>
              <a:t>.</a:t>
            </a:r>
            <a:r>
              <a:rPr lang="tr-TR" sz="2200" b="1" dirty="0" smtClean="0">
                <a:solidFill>
                  <a:srgbClr val="FF0000"/>
                </a:solidFill>
                <a:latin typeface="Cambria" pitchFamily="18" charset="0"/>
                <a:ea typeface="ＭＳ Ｐゴシック" pitchFamily="34" charset="-128"/>
                <a:cs typeface="ＭＳ Ｐゴシック" charset="0"/>
              </a:rPr>
              <a:t>(06.11.2015 </a:t>
            </a:r>
            <a:r>
              <a:rPr lang="tr-TR" sz="2200" b="1" dirty="0">
                <a:solidFill>
                  <a:srgbClr val="FF0000"/>
                </a:solidFill>
                <a:latin typeface="Cambria" pitchFamily="18" charset="0"/>
                <a:ea typeface="ＭＳ Ｐゴシック" pitchFamily="34" charset="-128"/>
                <a:cs typeface="ＭＳ Ｐゴシック" charset="0"/>
              </a:rPr>
              <a:t>tarihine kadar)</a:t>
            </a:r>
          </a:p>
          <a:p>
            <a:pPr marL="0" lvl="2" indent="0">
              <a:buNone/>
            </a:pPr>
            <a:r>
              <a:rPr lang="tr-TR" sz="2400" b="1" u="sng" dirty="0" smtClean="0">
                <a:solidFill>
                  <a:srgbClr val="FF0000"/>
                </a:solidFill>
              </a:rPr>
              <a:t>DİKKAT !!!</a:t>
            </a:r>
            <a:endParaRPr lang="tr-TR" sz="2400" b="1" u="sng" dirty="0">
              <a:solidFill>
                <a:srgbClr val="FF0000"/>
              </a:solidFill>
            </a:endParaRPr>
          </a:p>
          <a:p>
            <a:pPr marL="744537" lvl="2" indent="-469900" algn="just" defTabSz="457200">
              <a:spcBef>
                <a:spcPts val="1200"/>
              </a:spcBef>
              <a:spcAft>
                <a:spcPts val="0"/>
              </a:spcAft>
              <a:buClr>
                <a:srgbClr val="0099FF"/>
              </a:buClr>
              <a:buSzPct val="100000"/>
              <a:buBlip>
                <a:blip r:embed="rId2"/>
              </a:buBlip>
              <a:defRPr/>
            </a:pPr>
            <a:r>
              <a:rPr lang="tr-TR" sz="2200" dirty="0">
                <a:solidFill>
                  <a:srgbClr val="FF0000"/>
                </a:solidFill>
                <a:latin typeface="Cambria" pitchFamily="18" charset="0"/>
                <a:ea typeface="ＭＳ Ｐゴシック" pitchFamily="34" charset="-128"/>
                <a:cs typeface="ＭＳ Ｐゴシック" charset="0"/>
              </a:rPr>
              <a:t>Sadece programdan yararlanamama yönünde uygulanan yaptırım kaldırılacaktır.</a:t>
            </a:r>
          </a:p>
          <a:p>
            <a:pPr marL="744537" lvl="2" indent="-469900" algn="just" defTabSz="457200">
              <a:spcBef>
                <a:spcPts val="1200"/>
              </a:spcBef>
              <a:spcAft>
                <a:spcPts val="0"/>
              </a:spcAft>
              <a:buClr>
                <a:srgbClr val="0099FF"/>
              </a:buClr>
              <a:buSzPct val="100000"/>
              <a:buBlip>
                <a:blip r:embed="rId2"/>
              </a:buBlip>
              <a:defRPr/>
            </a:pPr>
            <a:r>
              <a:rPr lang="tr-TR" sz="2200" dirty="0">
                <a:solidFill>
                  <a:srgbClr val="FF0000"/>
                </a:solidFill>
                <a:latin typeface="Cambria" pitchFamily="18" charset="0"/>
                <a:ea typeface="ＭＳ Ｐゴシック" pitchFamily="34" charset="-128"/>
                <a:cs typeface="ＭＳ Ｐゴシック" charset="0"/>
              </a:rPr>
              <a:t>Maddi yaptırım hükümleri saklıdır.</a:t>
            </a:r>
          </a:p>
          <a:p>
            <a:pPr marL="744537" lvl="2" indent="-469900" algn="just" defTabSz="457200">
              <a:spcBef>
                <a:spcPts val="1200"/>
              </a:spcBef>
              <a:spcAft>
                <a:spcPts val="0"/>
              </a:spcAft>
              <a:buClr>
                <a:srgbClr val="0099FF"/>
              </a:buClr>
              <a:buSzPct val="100000"/>
              <a:buBlip>
                <a:blip r:embed="rId2"/>
              </a:buBlip>
              <a:defRPr/>
            </a:pPr>
            <a:r>
              <a:rPr lang="tr-TR" sz="2200" dirty="0">
                <a:solidFill>
                  <a:srgbClr val="FF0000"/>
                </a:solidFill>
                <a:latin typeface="Cambria" pitchFamily="18" charset="0"/>
                <a:ea typeface="ＭＳ Ｐゴシック" pitchFamily="34" charset="-128"/>
                <a:cs typeface="ＭＳ Ｐゴシック" charset="0"/>
              </a:rPr>
              <a:t>Bu kapsamdaki istihdamlar gerçekleştirilirken taahhütname alınarak işlem yapılamaz, istihdamın belgelendirilmesi gerekmektedir.</a:t>
            </a: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48</a:t>
            </a:fld>
            <a:endParaRPr lang="es-ES"/>
          </a:p>
        </p:txBody>
      </p:sp>
    </p:spTree>
    <p:extLst>
      <p:ext uri="{BB962C8B-B14F-4D97-AF65-F5344CB8AC3E}">
        <p14:creationId xmlns:p14="http://schemas.microsoft.com/office/powerpoint/2010/main" val="2071669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5976" y="692696"/>
            <a:ext cx="4248969" cy="626194"/>
          </a:xfrm>
        </p:spPr>
        <p:txBody>
          <a:bodyPr/>
          <a:lstStyle/>
          <a:p>
            <a:r>
              <a:rPr lang="tr-TR" dirty="0" smtClean="0">
                <a:solidFill>
                  <a:srgbClr val="FF0000"/>
                </a:solidFill>
                <a:effectLst/>
              </a:rPr>
              <a:t>İSTİHDAM TAAHHÜDÜ VERİLMESİ</a:t>
            </a:r>
            <a:endParaRPr lang="tr-TR" dirty="0">
              <a:effectLst/>
            </a:endParaRPr>
          </a:p>
        </p:txBody>
      </p:sp>
      <p:sp>
        <p:nvSpPr>
          <p:cNvPr id="3" name="İçerik Yer Tutucusu 2"/>
          <p:cNvSpPr>
            <a:spLocks noGrp="1"/>
          </p:cNvSpPr>
          <p:nvPr>
            <p:ph idx="1"/>
          </p:nvPr>
        </p:nvSpPr>
        <p:spPr>
          <a:xfrm>
            <a:off x="611560" y="1412776"/>
            <a:ext cx="7772400" cy="5112568"/>
          </a:xfrm>
        </p:spPr>
        <p:txBody>
          <a:bodyPr/>
          <a:lstStyle/>
          <a:p>
            <a:pPr marL="744537" lvl="2" indent="-469900" algn="just" defTabSz="457200">
              <a:spcBef>
                <a:spcPts val="1200"/>
              </a:spcBef>
              <a:spcAft>
                <a:spcPts val="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Program </a:t>
            </a:r>
            <a:r>
              <a:rPr lang="tr-TR" sz="2000" dirty="0">
                <a:solidFill>
                  <a:schemeClr val="tx1"/>
                </a:solidFill>
                <a:latin typeface="Cambria" pitchFamily="18" charset="0"/>
                <a:ea typeface="ＭＳ Ｐゴシック" pitchFamily="34" charset="-128"/>
                <a:cs typeface="ＭＳ Ｐゴシック" charset="0"/>
              </a:rPr>
              <a:t>başlangıcında işveren tarafından </a:t>
            </a:r>
            <a:r>
              <a:rPr lang="tr-TR" sz="2000" b="1" dirty="0" smtClean="0">
                <a:solidFill>
                  <a:srgbClr val="FF0000"/>
                </a:solidFill>
                <a:latin typeface="Cambria" pitchFamily="18" charset="0"/>
                <a:ea typeface="ＭＳ Ｐゴシック" pitchFamily="34" charset="-128"/>
                <a:cs typeface="ＭＳ Ｐゴシック" charset="0"/>
              </a:rPr>
              <a:t>istihdam </a:t>
            </a:r>
            <a:r>
              <a:rPr lang="tr-TR" sz="2000" b="1" dirty="0">
                <a:solidFill>
                  <a:srgbClr val="FF0000"/>
                </a:solidFill>
                <a:latin typeface="Cambria" pitchFamily="18" charset="0"/>
                <a:ea typeface="ＭＳ Ｐゴシック" pitchFamily="34" charset="-128"/>
                <a:cs typeface="ＭＳ Ｐゴシック" charset="0"/>
              </a:rPr>
              <a:t>taahhüdü</a:t>
            </a:r>
            <a:r>
              <a:rPr lang="tr-TR" sz="2000" dirty="0">
                <a:solidFill>
                  <a:schemeClr val="tx1"/>
                </a:solidFill>
                <a:latin typeface="Cambria" pitchFamily="18" charset="0"/>
                <a:ea typeface="ＭＳ Ｐゴシック" pitchFamily="34" charset="-128"/>
                <a:cs typeface="ＭＳ Ｐゴシック" charset="0"/>
              </a:rPr>
              <a:t> </a:t>
            </a:r>
            <a:r>
              <a:rPr lang="tr-TR" sz="2000" dirty="0" smtClean="0">
                <a:solidFill>
                  <a:schemeClr val="tx1"/>
                </a:solidFill>
                <a:latin typeface="Cambria" pitchFamily="18" charset="0"/>
                <a:ea typeface="ＭＳ Ｐゴシック" pitchFamily="34" charset="-128"/>
                <a:cs typeface="ＭＳ Ｐゴシック" charset="0"/>
              </a:rPr>
              <a:t>verilebilir.</a:t>
            </a:r>
          </a:p>
          <a:p>
            <a:pPr marL="744537" lvl="2" indent="-469900" algn="just" defTabSz="457200">
              <a:spcBef>
                <a:spcPts val="1200"/>
              </a:spcBef>
              <a:spcAft>
                <a:spcPts val="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İşverenin </a:t>
            </a:r>
            <a:r>
              <a:rPr lang="tr-TR" sz="2000" dirty="0">
                <a:solidFill>
                  <a:schemeClr val="tx1"/>
                </a:solidFill>
                <a:latin typeface="Cambria" pitchFamily="18" charset="0"/>
                <a:ea typeface="ＭＳ Ｐゴシック" pitchFamily="34" charset="-128"/>
                <a:cs typeface="ＭＳ Ｐゴシック" charset="0"/>
              </a:rPr>
              <a:t>istihdam yükümlülüğünü programın bitiminden itibaren </a:t>
            </a:r>
            <a:r>
              <a:rPr lang="tr-TR" sz="2000" dirty="0" smtClean="0">
                <a:solidFill>
                  <a:schemeClr val="tx1"/>
                </a:solidFill>
                <a:latin typeface="Cambria" pitchFamily="18" charset="0"/>
                <a:ea typeface="ＭＳ Ｐゴシック" pitchFamily="34" charset="-128"/>
                <a:cs typeface="ＭＳ Ｐゴシック" charset="0"/>
              </a:rPr>
              <a:t>30 </a:t>
            </a:r>
            <a:r>
              <a:rPr lang="tr-TR" sz="2000" dirty="0">
                <a:solidFill>
                  <a:schemeClr val="tx1"/>
                </a:solidFill>
                <a:latin typeface="Cambria" pitchFamily="18" charset="0"/>
                <a:ea typeface="ＭＳ Ｐゴシック" pitchFamily="34" charset="-128"/>
                <a:cs typeface="ＭＳ Ｐゴシック" charset="0"/>
              </a:rPr>
              <a:t>gün içerisinde başlatması ve kesintisiz olarak sözleşmede belirlenen süreyle </a:t>
            </a:r>
            <a:r>
              <a:rPr lang="tr-TR" sz="2000" dirty="0" smtClean="0">
                <a:solidFill>
                  <a:schemeClr val="tx1"/>
                </a:solidFill>
                <a:latin typeface="Cambria" pitchFamily="18" charset="0"/>
                <a:ea typeface="ＭＳ Ｐゴシック" pitchFamily="34" charset="-128"/>
                <a:cs typeface="ＭＳ Ｐゴシック" charset="0"/>
              </a:rPr>
              <a:t>(</a:t>
            </a:r>
            <a:r>
              <a:rPr lang="tr-TR" sz="2000" b="1" i="1" dirty="0" smtClean="0">
                <a:solidFill>
                  <a:srgbClr val="FF0000"/>
                </a:solidFill>
                <a:latin typeface="Cambria" pitchFamily="18" charset="0"/>
                <a:ea typeface="ＭＳ Ｐゴシック" pitchFamily="34" charset="-128"/>
                <a:cs typeface="ＭＳ Ｐゴシック" charset="0"/>
              </a:rPr>
              <a:t>60 </a:t>
            </a:r>
            <a:r>
              <a:rPr lang="tr-TR" sz="2000" b="1" i="1" dirty="0">
                <a:solidFill>
                  <a:srgbClr val="FF0000"/>
                </a:solidFill>
                <a:latin typeface="Cambria" pitchFamily="18" charset="0"/>
                <a:ea typeface="ＭＳ Ｐゴシック" pitchFamily="34" charset="-128"/>
                <a:cs typeface="ＭＳ Ｐゴシック" charset="0"/>
              </a:rPr>
              <a:t>günden az olmamak üzere</a:t>
            </a:r>
            <a:r>
              <a:rPr lang="tr-TR" sz="2000" b="1" dirty="0">
                <a:solidFill>
                  <a:srgbClr val="FF0000"/>
                </a:solidFill>
                <a:latin typeface="Cambria" pitchFamily="18" charset="0"/>
                <a:ea typeface="ＭＳ Ｐゴシック" pitchFamily="34" charset="-128"/>
                <a:cs typeface="ＭＳ Ｐゴシック" charset="0"/>
              </a:rPr>
              <a:t>)</a:t>
            </a:r>
            <a:r>
              <a:rPr lang="tr-TR" sz="2000" dirty="0">
                <a:solidFill>
                  <a:schemeClr val="tx1"/>
                </a:solidFill>
                <a:latin typeface="Cambria" pitchFamily="18" charset="0"/>
                <a:ea typeface="ＭＳ Ｐゴシック" pitchFamily="34" charset="-128"/>
                <a:cs typeface="ＭＳ Ｐゴシック" charset="0"/>
              </a:rPr>
              <a:t> yerine getirmesi gerekmektedir</a:t>
            </a:r>
          </a:p>
          <a:p>
            <a:pPr marL="744537" lvl="2" indent="-469900" algn="just" defTabSz="457200">
              <a:spcBef>
                <a:spcPts val="1200"/>
              </a:spcBef>
              <a:spcAft>
                <a:spcPts val="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Program </a:t>
            </a:r>
            <a:r>
              <a:rPr lang="tr-TR" sz="2000" dirty="0">
                <a:solidFill>
                  <a:schemeClr val="tx1"/>
                </a:solidFill>
                <a:latin typeface="Cambria" pitchFamily="18" charset="0"/>
                <a:ea typeface="ＭＳ Ｐゴシック" pitchFamily="34" charset="-128"/>
                <a:cs typeface="ＭＳ Ｐゴシック" charset="0"/>
              </a:rPr>
              <a:t>sonunda bu taahhüdün yerine getirilip getirilmediği kontrol edilecek, söz konusu yükümlülük yerine getirilmezse işveren ile </a:t>
            </a:r>
            <a:r>
              <a:rPr lang="tr-TR" sz="2000" b="1" dirty="0" smtClean="0">
                <a:solidFill>
                  <a:srgbClr val="FF0000"/>
                </a:solidFill>
                <a:latin typeface="Cambria" pitchFamily="18" charset="0"/>
                <a:ea typeface="ＭＳ Ｐゴシック" pitchFamily="34" charset="-128"/>
                <a:cs typeface="ＭＳ Ｐゴシック" charset="0"/>
              </a:rPr>
              <a:t>12 ay </a:t>
            </a:r>
            <a:r>
              <a:rPr lang="tr-TR" sz="2000" b="1" dirty="0">
                <a:solidFill>
                  <a:srgbClr val="FF0000"/>
                </a:solidFill>
                <a:latin typeface="Cambria" pitchFamily="18" charset="0"/>
                <a:ea typeface="ＭＳ Ｐゴシック" pitchFamily="34" charset="-128"/>
                <a:cs typeface="ＭＳ Ｐゴシック" charset="0"/>
              </a:rPr>
              <a:t>süreyle </a:t>
            </a:r>
            <a:r>
              <a:rPr lang="tr-TR" sz="2000" b="1" dirty="0" smtClean="0">
                <a:solidFill>
                  <a:srgbClr val="FF0000"/>
                </a:solidFill>
                <a:latin typeface="Cambria" pitchFamily="18" charset="0"/>
                <a:ea typeface="ＭＳ Ｐゴシック" pitchFamily="34" charset="-128"/>
                <a:cs typeface="ＭＳ Ｐゴシック" charset="0"/>
              </a:rPr>
              <a:t>kurs </a:t>
            </a:r>
            <a:r>
              <a:rPr lang="tr-TR" sz="2000" b="1" dirty="0">
                <a:solidFill>
                  <a:srgbClr val="FF0000"/>
                </a:solidFill>
                <a:latin typeface="Cambria" pitchFamily="18" charset="0"/>
                <a:ea typeface="ＭＳ Ｐゴシック" pitchFamily="34" charset="-128"/>
                <a:cs typeface="ＭＳ Ｐゴシック" charset="0"/>
              </a:rPr>
              <a:t>ve program düzenlenmeyecektir</a:t>
            </a:r>
            <a:r>
              <a:rPr lang="tr-TR" sz="2000" b="1" dirty="0" smtClean="0">
                <a:solidFill>
                  <a:srgbClr val="FF0000"/>
                </a:solidFill>
                <a:latin typeface="Cambria" pitchFamily="18" charset="0"/>
                <a:ea typeface="ＭＳ Ｐゴシック" pitchFamily="34" charset="-128"/>
                <a:cs typeface="ＭＳ Ｐゴシック" charset="0"/>
              </a:rPr>
              <a:t>.</a:t>
            </a:r>
          </a:p>
          <a:p>
            <a:pPr marL="274637" lvl="2" indent="0" algn="just" defTabSz="457200">
              <a:spcBef>
                <a:spcPts val="1200"/>
              </a:spcBef>
              <a:spcAft>
                <a:spcPts val="0"/>
              </a:spcAft>
              <a:buClr>
                <a:srgbClr val="0099FF"/>
              </a:buClr>
              <a:buSzPct val="100000"/>
              <a:buNone/>
              <a:defRPr/>
            </a:pPr>
            <a:r>
              <a:rPr lang="tr-TR" sz="2400" b="1" dirty="0" smtClean="0">
                <a:solidFill>
                  <a:srgbClr val="FF0000"/>
                </a:solidFill>
                <a:latin typeface="Cambria" pitchFamily="18" charset="0"/>
                <a:ea typeface="ＭＳ Ｐゴシック" pitchFamily="34" charset="-128"/>
                <a:cs typeface="ＭＳ Ｐゴシック" charset="0"/>
              </a:rPr>
              <a:t>DİKKAT!!!</a:t>
            </a:r>
          </a:p>
          <a:p>
            <a:pPr marL="274637" lvl="2" indent="0" algn="just" defTabSz="457200">
              <a:spcBef>
                <a:spcPts val="1200"/>
              </a:spcBef>
              <a:spcAft>
                <a:spcPts val="0"/>
              </a:spcAft>
              <a:buClr>
                <a:srgbClr val="0099FF"/>
              </a:buClr>
              <a:buSzPct val="100000"/>
              <a:buNone/>
              <a:defRPr/>
            </a:pPr>
            <a:r>
              <a:rPr lang="tr-TR" sz="2200" b="1" i="1" u="sng" dirty="0" smtClean="0">
                <a:solidFill>
                  <a:srgbClr val="FF0000"/>
                </a:solidFill>
                <a:latin typeface="Cambria" pitchFamily="18" charset="0"/>
                <a:ea typeface="ＭＳ Ｐゴシック" pitchFamily="34" charset="-128"/>
                <a:cs typeface="ＭＳ Ｐゴシック" charset="0"/>
              </a:rPr>
              <a:t>BU ŞEKİLDE BİR TAAHHÜTTE BULUNULMAMASI DURUMUNDA SÖZLEŞME VE TAAHHÜTNAMEDEN İLGİLİ BÖLÜM ÇIKARILACAKTIR.</a:t>
            </a:r>
          </a:p>
          <a:p>
            <a:pPr marL="274637" lvl="2" indent="0" algn="just" defTabSz="457200">
              <a:spcBef>
                <a:spcPts val="1200"/>
              </a:spcBef>
              <a:spcAft>
                <a:spcPts val="0"/>
              </a:spcAft>
              <a:buClr>
                <a:srgbClr val="0099FF"/>
              </a:buClr>
              <a:buSzPct val="100000"/>
              <a:buNone/>
              <a:defRPr/>
            </a:pPr>
            <a:endParaRPr lang="tr-TR" sz="2200" dirty="0">
              <a:solidFill>
                <a:schemeClr val="tx1"/>
              </a:solidFill>
              <a:latin typeface="Cambria" pitchFamily="18" charset="0"/>
              <a:ea typeface="ＭＳ Ｐゴシック" pitchFamily="34" charset="-128"/>
              <a:cs typeface="ＭＳ Ｐゴシック" charset="0"/>
            </a:endParaRPr>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49</a:t>
            </a:fld>
            <a:endParaRPr lang="es-ES"/>
          </a:p>
        </p:txBody>
      </p:sp>
    </p:spTree>
    <p:extLst>
      <p:ext uri="{BB962C8B-B14F-4D97-AF65-F5344CB8AC3E}">
        <p14:creationId xmlns:p14="http://schemas.microsoft.com/office/powerpoint/2010/main" val="2973321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11960" y="332656"/>
            <a:ext cx="4912407" cy="792088"/>
          </a:xfrm>
        </p:spPr>
        <p:txBody>
          <a:bodyPr/>
          <a:lstStyle/>
          <a:p>
            <a:r>
              <a:rPr lang="tr-TR" dirty="0" smtClean="0">
                <a:solidFill>
                  <a:srgbClr val="FF0000"/>
                </a:solidFill>
                <a:effectLst/>
              </a:rPr>
              <a:t>İŞVERENLER İÇİN </a:t>
            </a:r>
            <a:r>
              <a:rPr lang="tr-TR" dirty="0">
                <a:solidFill>
                  <a:srgbClr val="FF0000"/>
                </a:solidFill>
                <a:effectLst/>
              </a:rPr>
              <a:t>FAYDALARI</a:t>
            </a:r>
            <a:endParaRPr lang="tr-TR" dirty="0"/>
          </a:p>
        </p:txBody>
      </p:sp>
      <p:sp>
        <p:nvSpPr>
          <p:cNvPr id="3" name="İçerik Yer Tutucusu 2"/>
          <p:cNvSpPr>
            <a:spLocks noGrp="1"/>
          </p:cNvSpPr>
          <p:nvPr>
            <p:ph idx="1"/>
          </p:nvPr>
        </p:nvSpPr>
        <p:spPr>
          <a:xfrm>
            <a:off x="611560" y="1124744"/>
            <a:ext cx="7772400" cy="4176464"/>
          </a:xfrm>
        </p:spPr>
        <p:txBody>
          <a:bodyPr/>
          <a:lstStyle/>
          <a:p>
            <a:pPr marL="469900" lvl="1" indent="-469900" algn="just">
              <a:lnSpc>
                <a:spcPct val="110000"/>
              </a:lnSpc>
              <a:spcBef>
                <a:spcPts val="100"/>
              </a:spcBef>
              <a:spcAft>
                <a:spcPts val="100"/>
              </a:spcAft>
              <a:buClr>
                <a:srgbClr val="0099FF"/>
              </a:buClr>
              <a:buSzPct val="100000"/>
              <a:buBlip>
                <a:blip r:embed="rId2"/>
              </a:buBlip>
              <a:tabLst>
                <a:tab pos="88900" algn="l"/>
              </a:tabLst>
              <a:defRPr/>
            </a:pPr>
            <a:r>
              <a:rPr lang="tr-TR" sz="2400" kern="1200" dirty="0">
                <a:solidFill>
                  <a:schemeClr val="tx1"/>
                </a:solidFill>
                <a:ea typeface="ＭＳ Ｐゴシック" pitchFamily="34" charset="-128"/>
              </a:rPr>
              <a:t>İşe almayı planladıkları kişilerin mesleki gelişim ve deneyim kazanmasını gözlemleme</a:t>
            </a:r>
          </a:p>
          <a:p>
            <a:pPr marL="469900" lvl="1" indent="-469900" algn="just">
              <a:lnSpc>
                <a:spcPct val="110000"/>
              </a:lnSpc>
              <a:spcBef>
                <a:spcPts val="100"/>
              </a:spcBef>
              <a:spcAft>
                <a:spcPts val="100"/>
              </a:spcAft>
              <a:buClr>
                <a:srgbClr val="0099FF"/>
              </a:buClr>
              <a:buSzPct val="100000"/>
              <a:buBlip>
                <a:blip r:embed="rId2"/>
              </a:buBlip>
              <a:tabLst>
                <a:tab pos="88900" algn="l"/>
              </a:tabLst>
              <a:defRPr/>
            </a:pPr>
            <a:r>
              <a:rPr lang="tr-TR" sz="2400" kern="1200" dirty="0">
                <a:solidFill>
                  <a:schemeClr val="tx1"/>
                </a:solidFill>
                <a:ea typeface="ＭＳ Ｐゴシック" pitchFamily="34" charset="-128"/>
              </a:rPr>
              <a:t>Herhangi bir maliyete katlanmadan potansiyel işçilerini yetiştirme</a:t>
            </a:r>
          </a:p>
          <a:p>
            <a:pPr marL="469900" lvl="1" indent="-469900" algn="just">
              <a:lnSpc>
                <a:spcPct val="110000"/>
              </a:lnSpc>
              <a:spcBef>
                <a:spcPts val="100"/>
              </a:spcBef>
              <a:spcAft>
                <a:spcPts val="100"/>
              </a:spcAft>
              <a:buClr>
                <a:srgbClr val="0099FF"/>
              </a:buClr>
              <a:buSzPct val="100000"/>
              <a:buBlip>
                <a:blip r:embed="rId2"/>
              </a:buBlip>
              <a:tabLst>
                <a:tab pos="88900" algn="l"/>
              </a:tabLst>
              <a:defRPr/>
            </a:pPr>
            <a:r>
              <a:rPr lang="tr-TR" sz="2400" kern="1200" dirty="0">
                <a:solidFill>
                  <a:schemeClr val="tx1"/>
                </a:solidFill>
                <a:ea typeface="ＭＳ Ｐゴシック" pitchFamily="34" charset="-128"/>
              </a:rPr>
              <a:t>İşgücü maliyetinin azalması ile rekabet avantajı sağlama</a:t>
            </a:r>
          </a:p>
          <a:p>
            <a:pPr marL="469900" lvl="1" indent="-469900" algn="just">
              <a:lnSpc>
                <a:spcPct val="110000"/>
              </a:lnSpc>
              <a:spcBef>
                <a:spcPts val="100"/>
              </a:spcBef>
              <a:spcAft>
                <a:spcPts val="100"/>
              </a:spcAft>
              <a:buClr>
                <a:srgbClr val="0099FF"/>
              </a:buClr>
              <a:buSzPct val="100000"/>
              <a:buBlip>
                <a:blip r:embed="rId2"/>
              </a:buBlip>
              <a:tabLst>
                <a:tab pos="88900" algn="l"/>
              </a:tabLst>
              <a:defRPr/>
            </a:pPr>
            <a:r>
              <a:rPr lang="tr-TR" sz="2400" kern="1200" dirty="0">
                <a:solidFill>
                  <a:schemeClr val="tx1"/>
                </a:solidFill>
                <a:ea typeface="ＭＳ Ｐゴシック" pitchFamily="34" charset="-128"/>
              </a:rPr>
              <a:t>Katılımcıları istihdam ederek teşviklerden yararlanma</a:t>
            </a:r>
          </a:p>
          <a:p>
            <a:pPr marL="469900" lvl="1" indent="-469900" algn="just">
              <a:lnSpc>
                <a:spcPct val="110000"/>
              </a:lnSpc>
              <a:spcBef>
                <a:spcPts val="100"/>
              </a:spcBef>
              <a:spcAft>
                <a:spcPts val="100"/>
              </a:spcAft>
              <a:buClr>
                <a:srgbClr val="0099FF"/>
              </a:buClr>
              <a:buSzPct val="100000"/>
              <a:buBlip>
                <a:blip r:embed="rId2"/>
              </a:buBlip>
              <a:tabLst>
                <a:tab pos="88900" algn="l"/>
              </a:tabLst>
              <a:defRPr/>
            </a:pPr>
            <a:r>
              <a:rPr lang="tr-TR" sz="2400" kern="1200" dirty="0">
                <a:solidFill>
                  <a:schemeClr val="tx1"/>
                </a:solidFill>
                <a:ea typeface="ＭＳ Ｐゴシック" pitchFamily="34" charset="-128"/>
              </a:rPr>
              <a:t>Katılımcılara yaptıkları ekstra ödemeleri vergi matrahından düşme imkanı</a:t>
            </a: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5</a:t>
            </a:fld>
            <a:endParaRPr lang="es-ES"/>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603" y="5373216"/>
            <a:ext cx="7848872" cy="1412776"/>
          </a:xfrm>
          <a:prstGeom prst="rect">
            <a:avLst/>
          </a:prstGeom>
        </p:spPr>
      </p:pic>
    </p:spTree>
    <p:extLst>
      <p:ext uri="{BB962C8B-B14F-4D97-AF65-F5344CB8AC3E}">
        <p14:creationId xmlns:p14="http://schemas.microsoft.com/office/powerpoint/2010/main" val="2606064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99992" y="692696"/>
            <a:ext cx="3888929" cy="914226"/>
          </a:xfrm>
        </p:spPr>
        <p:txBody>
          <a:bodyPr/>
          <a:lstStyle/>
          <a:p>
            <a:r>
              <a:rPr lang="tr-TR" dirty="0" smtClean="0">
                <a:solidFill>
                  <a:srgbClr val="FF0000"/>
                </a:solidFill>
                <a:effectLst/>
              </a:rPr>
              <a:t>KATILIMCILARIN İSTİHDAMI</a:t>
            </a:r>
            <a:endParaRPr lang="tr-TR" dirty="0">
              <a:effectLst/>
            </a:endParaRPr>
          </a:p>
        </p:txBody>
      </p:sp>
      <p:sp>
        <p:nvSpPr>
          <p:cNvPr id="3" name="İçerik Yer Tutucusu 2"/>
          <p:cNvSpPr>
            <a:spLocks noGrp="1"/>
          </p:cNvSpPr>
          <p:nvPr>
            <p:ph idx="1"/>
          </p:nvPr>
        </p:nvSpPr>
        <p:spPr>
          <a:xfrm>
            <a:off x="533400" y="1628800"/>
            <a:ext cx="7772400" cy="4896544"/>
          </a:xfrm>
        </p:spPr>
        <p:txBody>
          <a:bodyPr/>
          <a:lstStyle/>
          <a:p>
            <a:pPr marL="274637" lvl="2" indent="0" algn="just" defTabSz="457200">
              <a:spcBef>
                <a:spcPts val="1200"/>
              </a:spcBef>
              <a:spcAft>
                <a:spcPts val="0"/>
              </a:spcAft>
              <a:buClr>
                <a:srgbClr val="0099FF"/>
              </a:buClr>
              <a:buSzPct val="100000"/>
              <a:buNone/>
              <a:defRPr/>
            </a:pPr>
            <a:r>
              <a:rPr lang="tr-TR" sz="2000" dirty="0">
                <a:solidFill>
                  <a:schemeClr val="tx1"/>
                </a:solidFill>
                <a:latin typeface="Cambria" pitchFamily="18" charset="0"/>
                <a:ea typeface="ＭＳ Ｐゴシック" pitchFamily="34" charset="-128"/>
                <a:cs typeface="ＭＳ Ｐゴシック" charset="0"/>
              </a:rPr>
              <a:t>Katılımcıların program bitiminde kendi isteğiyle </a:t>
            </a:r>
            <a:r>
              <a:rPr lang="tr-TR" sz="2000" b="1" dirty="0">
                <a:solidFill>
                  <a:srgbClr val="FF0000"/>
                </a:solidFill>
                <a:latin typeface="Cambria" pitchFamily="18" charset="0"/>
                <a:ea typeface="ＭＳ Ｐゴシック" pitchFamily="34" charset="-128"/>
                <a:cs typeface="ＭＳ Ｐゴシック" charset="0"/>
              </a:rPr>
              <a:t>istihdam edilmeyi kabul etmemesi halinde</a:t>
            </a:r>
            <a:r>
              <a:rPr lang="tr-TR" sz="2000" dirty="0">
                <a:solidFill>
                  <a:schemeClr val="tx1"/>
                </a:solidFill>
                <a:latin typeface="Cambria" pitchFamily="18" charset="0"/>
                <a:ea typeface="ＭＳ Ｐゴシック" pitchFamily="34" charset="-128"/>
                <a:cs typeface="ＭＳ Ｐゴシック" charset="0"/>
              </a:rPr>
              <a:t> işveren istihdam </a:t>
            </a:r>
            <a:r>
              <a:rPr lang="tr-TR" sz="2000" dirty="0" smtClean="0">
                <a:solidFill>
                  <a:schemeClr val="tx1"/>
                </a:solidFill>
                <a:latin typeface="Cambria" pitchFamily="18" charset="0"/>
                <a:ea typeface="ＭＳ Ｐゴシック" pitchFamily="34" charset="-128"/>
                <a:cs typeface="ＭＳ Ｐゴシック" charset="0"/>
              </a:rPr>
              <a:t>yükümlülüğünü;</a:t>
            </a:r>
          </a:p>
          <a:p>
            <a:pPr marL="744537" lvl="2" indent="-469900" algn="just" defTabSz="457200">
              <a:spcBef>
                <a:spcPts val="1200"/>
              </a:spcBef>
              <a:spcAft>
                <a:spcPts val="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 </a:t>
            </a:r>
            <a:r>
              <a:rPr lang="tr-TR" sz="2000" dirty="0">
                <a:solidFill>
                  <a:schemeClr val="tx1"/>
                </a:solidFill>
                <a:latin typeface="Cambria" pitchFamily="18" charset="0"/>
                <a:ea typeface="ＭＳ Ｐゴシック" pitchFamily="34" charset="-128"/>
                <a:cs typeface="ＭＳ Ｐゴシック" charset="0"/>
              </a:rPr>
              <a:t>varsa diğer program katılımcıları arasından, </a:t>
            </a:r>
            <a:endParaRPr lang="tr-TR" sz="2000" dirty="0" smtClean="0">
              <a:solidFill>
                <a:schemeClr val="tx1"/>
              </a:solidFill>
              <a:latin typeface="Cambria" pitchFamily="18" charset="0"/>
              <a:ea typeface="ＭＳ Ｐゴシック" pitchFamily="34" charset="-128"/>
              <a:cs typeface="ＭＳ Ｐゴシック" charset="0"/>
            </a:endParaRPr>
          </a:p>
          <a:p>
            <a:pPr marL="744537" lvl="2" indent="-469900" algn="just" defTabSz="457200">
              <a:spcBef>
                <a:spcPts val="1200"/>
              </a:spcBef>
              <a:spcAft>
                <a:spcPts val="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aynı </a:t>
            </a:r>
            <a:r>
              <a:rPr lang="tr-TR" sz="2000" dirty="0">
                <a:solidFill>
                  <a:schemeClr val="tx1"/>
                </a:solidFill>
                <a:latin typeface="Cambria" pitchFamily="18" charset="0"/>
                <a:ea typeface="ＭＳ Ｐゴシック" pitchFamily="34" charset="-128"/>
                <a:cs typeface="ＭＳ Ｐゴシック" charset="0"/>
              </a:rPr>
              <a:t>veya yakın meslekte eğitim almış (kurs veya işbaşı eğitim programından mezun olmuş) Kuruma kayıtlı işsizlerden, </a:t>
            </a:r>
            <a:endParaRPr lang="tr-TR" sz="2000" dirty="0" smtClean="0">
              <a:solidFill>
                <a:schemeClr val="tx1"/>
              </a:solidFill>
              <a:latin typeface="Cambria" pitchFamily="18" charset="0"/>
              <a:ea typeface="ＭＳ Ｐゴシック" pitchFamily="34" charset="-128"/>
              <a:cs typeface="ＭＳ Ｐゴシック" charset="0"/>
            </a:endParaRPr>
          </a:p>
          <a:p>
            <a:pPr marL="744537" lvl="2" indent="-469900" algn="just" defTabSz="457200">
              <a:spcBef>
                <a:spcPts val="1200"/>
              </a:spcBef>
              <a:spcAft>
                <a:spcPts val="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Kuruma </a:t>
            </a:r>
            <a:r>
              <a:rPr lang="tr-TR" sz="2000" dirty="0">
                <a:solidFill>
                  <a:schemeClr val="tx1"/>
                </a:solidFill>
                <a:latin typeface="Cambria" pitchFamily="18" charset="0"/>
                <a:ea typeface="ＭＳ Ｐゴシック" pitchFamily="34" charset="-128"/>
                <a:cs typeface="ＭＳ Ｐゴシック" charset="0"/>
              </a:rPr>
              <a:t>kayıtlı işsizler arasından </a:t>
            </a:r>
            <a:endParaRPr lang="tr-TR" sz="2000" dirty="0" smtClean="0">
              <a:solidFill>
                <a:schemeClr val="tx1"/>
              </a:solidFill>
              <a:latin typeface="Cambria" pitchFamily="18" charset="0"/>
              <a:ea typeface="ＭＳ Ｐゴシック" pitchFamily="34" charset="-128"/>
              <a:cs typeface="ＭＳ Ｐゴシック" charset="0"/>
            </a:endParaRPr>
          </a:p>
          <a:p>
            <a:pPr marL="274637" lvl="2" indent="0" algn="just" defTabSz="457200">
              <a:spcBef>
                <a:spcPts val="1200"/>
              </a:spcBef>
              <a:spcAft>
                <a:spcPts val="0"/>
              </a:spcAft>
              <a:buClr>
                <a:srgbClr val="0099FF"/>
              </a:buClr>
              <a:buSzPct val="100000"/>
              <a:buNone/>
              <a:defRPr/>
            </a:pPr>
            <a:r>
              <a:rPr lang="tr-TR" sz="2000" dirty="0" smtClean="0">
                <a:solidFill>
                  <a:schemeClr val="tx1"/>
                </a:solidFill>
                <a:latin typeface="Cambria" pitchFamily="18" charset="0"/>
                <a:ea typeface="ＭＳ Ｐゴシック" pitchFamily="34" charset="-128"/>
                <a:cs typeface="ＭＳ Ｐゴシック" charset="0"/>
              </a:rPr>
              <a:t>en </a:t>
            </a:r>
            <a:r>
              <a:rPr lang="tr-TR" sz="2000" dirty="0">
                <a:solidFill>
                  <a:schemeClr val="tx1"/>
                </a:solidFill>
                <a:latin typeface="Cambria" pitchFamily="18" charset="0"/>
                <a:ea typeface="ＭＳ Ｐゴシック" pitchFamily="34" charset="-128"/>
                <a:cs typeface="ＭＳ Ｐゴシック" charset="0"/>
              </a:rPr>
              <a:t>az </a:t>
            </a:r>
            <a:r>
              <a:rPr lang="tr-TR" sz="2000" dirty="0" smtClean="0">
                <a:solidFill>
                  <a:schemeClr val="tx1"/>
                </a:solidFill>
                <a:latin typeface="Cambria" pitchFamily="18" charset="0"/>
                <a:ea typeface="ＭＳ Ｐゴシック" pitchFamily="34" charset="-128"/>
                <a:cs typeface="ＭＳ Ｐゴシック" charset="0"/>
              </a:rPr>
              <a:t>60 </a:t>
            </a:r>
            <a:r>
              <a:rPr lang="tr-TR" sz="2000" dirty="0">
                <a:solidFill>
                  <a:schemeClr val="tx1"/>
                </a:solidFill>
                <a:latin typeface="Cambria" pitchFamily="18" charset="0"/>
                <a:ea typeface="ＭＳ Ｐゴシック" pitchFamily="34" charset="-128"/>
                <a:cs typeface="ＭＳ Ｐゴシック" charset="0"/>
              </a:rPr>
              <a:t>gün olmak üzere sözleşmede belirtilen süre kadar yerine getirmek zorundadır. </a:t>
            </a:r>
            <a:endParaRPr lang="tr-TR" sz="2000" dirty="0" smtClean="0">
              <a:solidFill>
                <a:schemeClr val="tx1"/>
              </a:solidFill>
              <a:latin typeface="Cambria" pitchFamily="18" charset="0"/>
              <a:ea typeface="ＭＳ Ｐゴシック" pitchFamily="34" charset="-128"/>
              <a:cs typeface="ＭＳ Ｐゴシック" charset="0"/>
            </a:endParaRPr>
          </a:p>
          <a:p>
            <a:pPr marL="617537" lvl="2" indent="-342900" algn="just" defTabSz="457200">
              <a:spcBef>
                <a:spcPts val="1200"/>
              </a:spcBef>
              <a:spcAft>
                <a:spcPts val="0"/>
              </a:spcAft>
              <a:buClr>
                <a:srgbClr val="0099FF"/>
              </a:buClr>
              <a:buSzPct val="100000"/>
              <a:buFont typeface="Wingdings" pitchFamily="2" charset="2"/>
              <a:buChar char="v"/>
              <a:defRPr/>
            </a:pPr>
            <a:r>
              <a:rPr lang="tr-TR" sz="2000" dirty="0" smtClean="0">
                <a:solidFill>
                  <a:schemeClr val="tx1"/>
                </a:solidFill>
                <a:latin typeface="Cambria" pitchFamily="18" charset="0"/>
                <a:ea typeface="ＭＳ Ｐゴシック" pitchFamily="34" charset="-128"/>
                <a:cs typeface="ＭＳ Ｐゴシック" charset="0"/>
              </a:rPr>
              <a:t>İstihdam süreci devam ederken katılımcı ayrılırsa da yukarıdaki şekilde kalan süre için yükümlülük yerine getirilmelidir.</a:t>
            </a:r>
            <a:endParaRPr lang="tr-TR" sz="2000" dirty="0">
              <a:solidFill>
                <a:schemeClr val="tx1"/>
              </a:solidFill>
              <a:latin typeface="Cambria" pitchFamily="18" charset="0"/>
              <a:ea typeface="ＭＳ Ｐゴシック" pitchFamily="34" charset="-128"/>
              <a:cs typeface="ＭＳ Ｐゴシック" charset="0"/>
            </a:endParaRPr>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50</a:t>
            </a:fld>
            <a:endParaRPr lang="es-ES"/>
          </a:p>
        </p:txBody>
      </p:sp>
    </p:spTree>
    <p:extLst>
      <p:ext uri="{BB962C8B-B14F-4D97-AF65-F5344CB8AC3E}">
        <p14:creationId xmlns:p14="http://schemas.microsoft.com/office/powerpoint/2010/main" val="2862570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628800"/>
            <a:ext cx="8568952" cy="4968552"/>
          </a:xfrm>
        </p:spPr>
        <p:txBody>
          <a:bodyPr/>
          <a:lstStyle/>
          <a:p>
            <a:pPr marL="342900" lvl="1" indent="-342900" algn="just" fontAlgn="auto">
              <a:lnSpc>
                <a:spcPct val="90000"/>
              </a:lnSpc>
              <a:spcAft>
                <a:spcPts val="0"/>
              </a:spcAft>
              <a:buBlip>
                <a:blip r:embed="rId2"/>
              </a:buBlip>
              <a:defRPr/>
            </a:pPr>
            <a:r>
              <a:rPr lang="tr-TR" sz="2000" dirty="0">
                <a:solidFill>
                  <a:srgbClr val="000000"/>
                </a:solidFill>
                <a:latin typeface="Cambria" pitchFamily="18" charset="0"/>
                <a:cs typeface="Arial" charset="0"/>
              </a:rPr>
              <a:t>Günlük en az 5, en fazla </a:t>
            </a:r>
            <a:r>
              <a:rPr lang="tr-TR" sz="2000" dirty="0">
                <a:solidFill>
                  <a:srgbClr val="FF0000"/>
                </a:solidFill>
                <a:latin typeface="Cambria" pitchFamily="18" charset="0"/>
                <a:cs typeface="Arial" charset="0"/>
              </a:rPr>
              <a:t>8 SAAT </a:t>
            </a:r>
            <a:r>
              <a:rPr lang="tr-TR" sz="1600" b="1" u="sng" dirty="0">
                <a:solidFill>
                  <a:srgbClr val="7030A0"/>
                </a:solidFill>
                <a:latin typeface="Cambria" pitchFamily="18" charset="0"/>
                <a:cs typeface="Arial" charset="0"/>
              </a:rPr>
              <a:t>(DİNLENME SÜRELERİ HARİÇ) </a:t>
            </a:r>
            <a:r>
              <a:rPr lang="tr-TR" sz="2000" dirty="0">
                <a:solidFill>
                  <a:srgbClr val="000000"/>
                </a:solidFill>
                <a:latin typeface="Cambria" pitchFamily="18" charset="0"/>
                <a:cs typeface="Arial" charset="0"/>
              </a:rPr>
              <a:t>haftada en fazla 6 gün, haftada en fazla </a:t>
            </a:r>
            <a:r>
              <a:rPr lang="tr-TR" sz="2000" b="1" dirty="0">
                <a:solidFill>
                  <a:srgbClr val="FF0000"/>
                </a:solidFill>
                <a:latin typeface="Cambria" pitchFamily="18" charset="0"/>
                <a:cs typeface="Arial" charset="0"/>
              </a:rPr>
              <a:t>45 saat </a:t>
            </a:r>
          </a:p>
          <a:p>
            <a:pPr marL="342900" lvl="1" indent="-342900" algn="ctr" fontAlgn="auto">
              <a:lnSpc>
                <a:spcPct val="90000"/>
              </a:lnSpc>
              <a:spcAft>
                <a:spcPts val="0"/>
              </a:spcAft>
              <a:buBlip>
                <a:blip r:embed="rId2"/>
              </a:buBlip>
              <a:defRPr/>
            </a:pPr>
            <a:r>
              <a:rPr lang="tr-TR" sz="2000" b="1" dirty="0">
                <a:solidFill>
                  <a:srgbClr val="00B0F0"/>
                </a:solidFill>
                <a:latin typeface="Cambria" pitchFamily="18" charset="0"/>
                <a:cs typeface="Arial" charset="0"/>
              </a:rPr>
              <a:t>Günlük 8 saatten fazla katılım mümkün olamaz bu kişiler çalışan değil, sigorta yapılması lazım fazla görevlendirme için. Bu da işsiz olma durumunu ortadan kaldırır.</a:t>
            </a:r>
          </a:p>
          <a:p>
            <a:pPr marL="342900" lvl="1" indent="-342900" algn="just" fontAlgn="auto">
              <a:lnSpc>
                <a:spcPct val="90000"/>
              </a:lnSpc>
              <a:spcAft>
                <a:spcPts val="0"/>
              </a:spcAft>
              <a:buBlip>
                <a:blip r:embed="rId2"/>
              </a:buBlip>
              <a:defRPr/>
            </a:pPr>
            <a:r>
              <a:rPr lang="tr-TR" sz="2000" dirty="0">
                <a:solidFill>
                  <a:srgbClr val="000000"/>
                </a:solidFill>
                <a:latin typeface="Cambria" pitchFamily="18" charset="0"/>
              </a:rPr>
              <a:t>Program süresi toplamda </a:t>
            </a:r>
            <a:r>
              <a:rPr lang="tr-TR" sz="2000" b="1" u="sng" dirty="0">
                <a:solidFill>
                  <a:srgbClr val="FF0000"/>
                </a:solidFill>
                <a:latin typeface="Cambria" pitchFamily="18" charset="0"/>
              </a:rPr>
              <a:t>320 FİİLİ GÜNDEN </a:t>
            </a:r>
            <a:r>
              <a:rPr lang="tr-TR" sz="2000" dirty="0">
                <a:solidFill>
                  <a:srgbClr val="000000"/>
                </a:solidFill>
                <a:latin typeface="Cambria" pitchFamily="18" charset="0"/>
              </a:rPr>
              <a:t>fazla olamaz.</a:t>
            </a:r>
          </a:p>
          <a:p>
            <a:pPr marL="342900" lvl="1" indent="-342900" algn="just" fontAlgn="auto">
              <a:lnSpc>
                <a:spcPct val="90000"/>
              </a:lnSpc>
              <a:spcAft>
                <a:spcPts val="0"/>
              </a:spcAft>
              <a:buBlip>
                <a:blip r:embed="rId2"/>
              </a:buBlip>
              <a:defRPr/>
            </a:pPr>
            <a:r>
              <a:rPr lang="tr-TR" sz="2000" dirty="0">
                <a:solidFill>
                  <a:srgbClr val="000000"/>
                </a:solidFill>
                <a:latin typeface="Cambria" pitchFamily="18" charset="0"/>
              </a:rPr>
              <a:t>Katılımcılar, </a:t>
            </a:r>
            <a:r>
              <a:rPr lang="tr-TR" sz="2000" b="1" dirty="0">
                <a:solidFill>
                  <a:srgbClr val="FF0000"/>
                </a:solidFill>
                <a:latin typeface="Cambria" pitchFamily="18" charset="0"/>
              </a:rPr>
              <a:t>24 ay içinde en fazla </a:t>
            </a:r>
            <a:r>
              <a:rPr lang="tr-TR" sz="2000" b="1" u="sng" dirty="0">
                <a:solidFill>
                  <a:srgbClr val="FF0000"/>
                </a:solidFill>
                <a:latin typeface="Cambria" pitchFamily="18" charset="0"/>
              </a:rPr>
              <a:t>320 FİİLİ GÜN </a:t>
            </a:r>
            <a:r>
              <a:rPr lang="tr-TR" sz="2000" dirty="0">
                <a:solidFill>
                  <a:srgbClr val="000000"/>
                </a:solidFill>
                <a:latin typeface="Cambria" pitchFamily="18" charset="0"/>
              </a:rPr>
              <a:t>işbaşı eğitim programından yararlanabilirler</a:t>
            </a:r>
          </a:p>
          <a:p>
            <a:pPr marL="342900" lvl="1" indent="-342900" algn="just" fontAlgn="auto">
              <a:lnSpc>
                <a:spcPct val="90000"/>
              </a:lnSpc>
              <a:spcAft>
                <a:spcPts val="0"/>
              </a:spcAft>
              <a:buBlip>
                <a:blip r:embed="rId2"/>
              </a:buBlip>
              <a:defRPr/>
            </a:pPr>
            <a:r>
              <a:rPr lang="tr-TR" sz="2000" b="1" dirty="0">
                <a:solidFill>
                  <a:srgbClr val="FF0000"/>
                </a:solidFill>
                <a:latin typeface="Cambria" pitchFamily="18" charset="0"/>
                <a:cs typeface="Arial" charset="0"/>
              </a:rPr>
              <a:t>İki program arasında </a:t>
            </a:r>
            <a:r>
              <a:rPr lang="tr-TR" sz="2000" b="1" u="sng" dirty="0">
                <a:solidFill>
                  <a:srgbClr val="FF0000"/>
                </a:solidFill>
                <a:latin typeface="Cambria" pitchFamily="18" charset="0"/>
                <a:cs typeface="Arial" charset="0"/>
              </a:rPr>
              <a:t>3 AY </a:t>
            </a:r>
            <a:r>
              <a:rPr lang="tr-TR" sz="2000" dirty="0">
                <a:solidFill>
                  <a:srgbClr val="000000"/>
                </a:solidFill>
                <a:latin typeface="Cambria" pitchFamily="18" charset="0"/>
                <a:cs typeface="Arial" charset="0"/>
              </a:rPr>
              <a:t>bekleme süresi bulunmalıdır.</a:t>
            </a:r>
          </a:p>
          <a:p>
            <a:pPr marL="0" lvl="1" indent="0" algn="just" fontAlgn="auto">
              <a:lnSpc>
                <a:spcPct val="90000"/>
              </a:lnSpc>
              <a:spcAft>
                <a:spcPts val="0"/>
              </a:spcAft>
              <a:buNone/>
              <a:defRPr/>
            </a:pPr>
            <a:endParaRPr lang="tr-TR" sz="2000" dirty="0" smtClean="0">
              <a:solidFill>
                <a:srgbClr val="000000"/>
              </a:solidFill>
              <a:latin typeface="Cambria" pitchFamily="18" charset="0"/>
              <a:cs typeface="Arial" charset="0"/>
            </a:endParaRPr>
          </a:p>
          <a:p>
            <a:pPr marL="0" lvl="1" indent="0" algn="ctr" fontAlgn="auto">
              <a:lnSpc>
                <a:spcPct val="90000"/>
              </a:lnSpc>
              <a:spcAft>
                <a:spcPts val="0"/>
              </a:spcAft>
              <a:buNone/>
              <a:defRPr/>
            </a:pPr>
            <a:r>
              <a:rPr lang="tr-TR" sz="2000" b="1" dirty="0" smtClean="0">
                <a:solidFill>
                  <a:srgbClr val="FF0000"/>
                </a:solidFill>
                <a:latin typeface="Cambria" pitchFamily="18" charset="0"/>
                <a:cs typeface="Arial" charset="0"/>
              </a:rPr>
              <a:t>TEHLİKELİ VE ÇOK TEHLİKELİ MESLEKLERDE DÜZENLENECEK OLAN PROGRAMLARDA MEB HBÖ MODÜLLERİNİN ASGARİ SINIRI ESAS ALINMALIDIR.</a:t>
            </a:r>
          </a:p>
          <a:p>
            <a:pPr marL="0" lvl="1" indent="0" algn="just" fontAlgn="auto">
              <a:lnSpc>
                <a:spcPct val="90000"/>
              </a:lnSpc>
              <a:spcAft>
                <a:spcPts val="0"/>
              </a:spcAft>
              <a:buNone/>
              <a:defRPr/>
            </a:pPr>
            <a:endParaRPr lang="tr-TR" sz="2400" dirty="0" smtClean="0">
              <a:solidFill>
                <a:srgbClr val="000000"/>
              </a:solidFill>
              <a:latin typeface="Cambria" pitchFamily="18" charset="0"/>
            </a:endParaRPr>
          </a:p>
          <a:p>
            <a:pPr marL="0" lvl="1" indent="0" algn="just" fontAlgn="auto">
              <a:lnSpc>
                <a:spcPct val="90000"/>
              </a:lnSpc>
              <a:spcAft>
                <a:spcPts val="0"/>
              </a:spcAft>
              <a:buNone/>
              <a:defRPr/>
            </a:pPr>
            <a:endParaRPr lang="tr-TR" sz="2400" i="1" dirty="0">
              <a:solidFill>
                <a:srgbClr val="000000"/>
              </a:solidFill>
              <a:latin typeface="Cambria" pitchFamily="18" charset="0"/>
            </a:endParaRP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51</a:t>
            </a:fld>
            <a:endParaRPr lang="es-ES"/>
          </a:p>
        </p:txBody>
      </p:sp>
      <p:sp>
        <p:nvSpPr>
          <p:cNvPr id="6" name="İçerik Yer Tutucusu 2"/>
          <p:cNvSpPr txBox="1">
            <a:spLocks/>
          </p:cNvSpPr>
          <p:nvPr/>
        </p:nvSpPr>
        <p:spPr bwMode="auto">
          <a:xfrm>
            <a:off x="4572000" y="749892"/>
            <a:ext cx="4569726" cy="3946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lvl="1" indent="0" algn="ctr" fontAlgn="auto">
              <a:lnSpc>
                <a:spcPct val="90000"/>
              </a:lnSpc>
              <a:spcAft>
                <a:spcPts val="0"/>
              </a:spcAft>
              <a:buNone/>
              <a:defRPr/>
            </a:pPr>
            <a:r>
              <a:rPr lang="tr-TR" sz="2400" b="1" dirty="0">
                <a:solidFill>
                  <a:srgbClr val="FF0000"/>
                </a:solidFill>
                <a:latin typeface="Calibri" pitchFamily="34" charset="0"/>
                <a:cs typeface="Arial" charset="0"/>
              </a:rPr>
              <a:t>PROGRAM SÜRESİ</a:t>
            </a:r>
          </a:p>
          <a:p>
            <a:pPr marL="0" indent="0" algn="ctr">
              <a:buFontTx/>
              <a:buNone/>
            </a:pPr>
            <a:endParaRPr lang="tr-TR" sz="2400" b="1" kern="0" dirty="0">
              <a:solidFill>
                <a:srgbClr val="FF0000"/>
              </a:solidFill>
            </a:endParaRPr>
          </a:p>
        </p:txBody>
      </p:sp>
    </p:spTree>
    <p:extLst>
      <p:ext uri="{BB962C8B-B14F-4D97-AF65-F5344CB8AC3E}">
        <p14:creationId xmlns:p14="http://schemas.microsoft.com/office/powerpoint/2010/main" val="18643749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0" y="764704"/>
            <a:ext cx="4104953" cy="626194"/>
          </a:xfrm>
        </p:spPr>
        <p:txBody>
          <a:bodyPr/>
          <a:lstStyle/>
          <a:p>
            <a:pPr marL="274637" lvl="2" indent="0" defTabSz="457200">
              <a:spcBef>
                <a:spcPts val="1200"/>
              </a:spcBef>
              <a:spcAft>
                <a:spcPts val="0"/>
              </a:spcAft>
              <a:defRPr/>
            </a:pPr>
            <a:r>
              <a:rPr lang="tr-TR" dirty="0">
                <a:solidFill>
                  <a:srgbClr val="FF0000"/>
                </a:solidFill>
                <a:effectLst/>
                <a:latin typeface="Cambria" pitchFamily="18" charset="0"/>
                <a:ea typeface="ＭＳ Ｐゴシック" pitchFamily="34" charset="-128"/>
              </a:rPr>
              <a:t>PROGRAM SÜRESİ</a:t>
            </a:r>
          </a:p>
        </p:txBody>
      </p:sp>
      <p:sp>
        <p:nvSpPr>
          <p:cNvPr id="3" name="İçerik Yer Tutucusu 2"/>
          <p:cNvSpPr>
            <a:spLocks noGrp="1"/>
          </p:cNvSpPr>
          <p:nvPr>
            <p:ph idx="1"/>
          </p:nvPr>
        </p:nvSpPr>
        <p:spPr>
          <a:xfrm>
            <a:off x="533400" y="1556792"/>
            <a:ext cx="7772400" cy="4680520"/>
          </a:xfrm>
        </p:spPr>
        <p:txBody>
          <a:bodyPr/>
          <a:lstStyle/>
          <a:p>
            <a:pPr marL="744537" lvl="2" indent="-469900" algn="just" defTabSz="457200">
              <a:spcBef>
                <a:spcPts val="1200"/>
              </a:spcBef>
              <a:spcAft>
                <a:spcPts val="0"/>
              </a:spcAft>
              <a:buClr>
                <a:srgbClr val="0099FF"/>
              </a:buClr>
              <a:buSzPct val="100000"/>
              <a:buBlip>
                <a:blip r:embed="rId2"/>
              </a:buBlip>
              <a:defRPr/>
            </a:pPr>
            <a:endParaRPr lang="tr-TR" sz="2000" dirty="0" smtClean="0">
              <a:solidFill>
                <a:schemeClr val="tx1"/>
              </a:solidFill>
              <a:latin typeface="Cambria" pitchFamily="18" charset="0"/>
              <a:ea typeface="ＭＳ Ｐゴシック" pitchFamily="34" charset="-128"/>
              <a:cs typeface="ＭＳ Ｐゴシック" charset="0"/>
            </a:endParaRPr>
          </a:p>
          <a:p>
            <a:pPr marL="744537" lvl="2" indent="-469900" algn="just" defTabSz="457200">
              <a:spcBef>
                <a:spcPts val="1200"/>
              </a:spcBef>
              <a:spcAft>
                <a:spcPts val="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İl </a:t>
            </a:r>
            <a:r>
              <a:rPr lang="tr-TR" sz="2000" dirty="0">
                <a:solidFill>
                  <a:schemeClr val="tx1"/>
                </a:solidFill>
                <a:latin typeface="Cambria" pitchFamily="18" charset="0"/>
                <a:ea typeface="ＭＳ Ｐゴシック" pitchFamily="34" charset="-128"/>
                <a:cs typeface="ＭＳ Ｐゴシック" charset="0"/>
              </a:rPr>
              <a:t>müdürlüğünce denetiminde sorun yaşanmayacağı düşünülen vardiyalı sistemde çalışan işyerlerinde de program </a:t>
            </a:r>
            <a:r>
              <a:rPr lang="tr-TR" sz="2000" dirty="0" smtClean="0">
                <a:solidFill>
                  <a:schemeClr val="tx1"/>
                </a:solidFill>
                <a:latin typeface="Cambria" pitchFamily="18" charset="0"/>
                <a:ea typeface="ＭＳ Ｐゴシック" pitchFamily="34" charset="-128"/>
                <a:cs typeface="ＭＳ Ｐゴシック" charset="0"/>
              </a:rPr>
              <a:t>düzenlenebilmesi mümkündür</a:t>
            </a:r>
            <a:r>
              <a:rPr lang="tr-TR" sz="2000" b="1" i="1" dirty="0" smtClean="0">
                <a:solidFill>
                  <a:srgbClr val="FF0000"/>
                </a:solidFill>
                <a:latin typeface="Cambria" pitchFamily="18" charset="0"/>
                <a:ea typeface="ＭＳ Ｐゴシック" pitchFamily="34" charset="-128"/>
                <a:cs typeface="ＭＳ Ｐゴシック" charset="0"/>
              </a:rPr>
              <a:t>.(GECE VARDİYASINDA ÇALIŞAMAYACAK KİŞİLERİN PROGRAMA ALINMAMASI GEREKİR)</a:t>
            </a:r>
            <a:endParaRPr lang="tr-TR" sz="2000" b="1" i="1" dirty="0">
              <a:solidFill>
                <a:srgbClr val="FF0000"/>
              </a:solidFill>
              <a:latin typeface="Cambria" pitchFamily="18" charset="0"/>
              <a:ea typeface="ＭＳ Ｐゴシック" pitchFamily="34" charset="-128"/>
              <a:cs typeface="ＭＳ Ｐゴシック" charset="0"/>
            </a:endParaRPr>
          </a:p>
          <a:p>
            <a:pPr marL="744537" lvl="2" indent="-469900" algn="just" defTabSz="457200">
              <a:spcBef>
                <a:spcPts val="1200"/>
              </a:spcBef>
              <a:spcAft>
                <a:spcPts val="0"/>
              </a:spcAft>
              <a:buClr>
                <a:srgbClr val="0099FF"/>
              </a:buClr>
              <a:buSzPct val="100000"/>
              <a:buBlip>
                <a:blip r:embed="rId2"/>
              </a:buBlip>
              <a:defRPr/>
            </a:pPr>
            <a:r>
              <a:rPr lang="tr-TR" sz="2000" dirty="0">
                <a:solidFill>
                  <a:schemeClr val="tx1"/>
                </a:solidFill>
                <a:latin typeface="Cambria" pitchFamily="18" charset="0"/>
                <a:ea typeface="ＭＳ Ｐゴシック" pitchFamily="34" charset="-128"/>
                <a:cs typeface="ＭＳ Ｐゴシック" charset="0"/>
              </a:rPr>
              <a:t>İşverenin gerekçeli olarak yazılı talebi ve il müdürlüğünün uygunluk onayı ile </a:t>
            </a:r>
            <a:r>
              <a:rPr lang="tr-TR" sz="2000" b="1" dirty="0">
                <a:solidFill>
                  <a:srgbClr val="00B050"/>
                </a:solidFill>
                <a:latin typeface="Cambria" pitchFamily="18" charset="0"/>
                <a:ea typeface="ＭＳ Ｐゴシック" pitchFamily="34" charset="-128"/>
                <a:cs typeface="ＭＳ Ｐゴシック" charset="0"/>
              </a:rPr>
              <a:t>en fazla 30 gün süre ile programa ara verilmesi mümkündür. </a:t>
            </a:r>
            <a:r>
              <a:rPr lang="tr-TR" sz="2000" b="1" dirty="0" smtClean="0">
                <a:solidFill>
                  <a:srgbClr val="0070C0"/>
                </a:solidFill>
                <a:latin typeface="Cambria" pitchFamily="18" charset="0"/>
                <a:ea typeface="ＭＳ Ｐゴシック" pitchFamily="34" charset="-128"/>
                <a:cs typeface="ＭＳ Ｐゴシック" charset="0"/>
              </a:rPr>
              <a:t>İEP’TE HAFTALIK ASGARİ SAAT VE GÜN SINIRI YOKTUR</a:t>
            </a: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52</a:t>
            </a:fld>
            <a:endParaRPr lang="es-ES"/>
          </a:p>
        </p:txBody>
      </p:sp>
    </p:spTree>
    <p:extLst>
      <p:ext uri="{BB962C8B-B14F-4D97-AF65-F5344CB8AC3E}">
        <p14:creationId xmlns:p14="http://schemas.microsoft.com/office/powerpoint/2010/main" val="35111279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27984" y="908720"/>
            <a:ext cx="4392985" cy="482178"/>
          </a:xfrm>
        </p:spPr>
        <p:txBody>
          <a:bodyPr/>
          <a:lstStyle/>
          <a:p>
            <a:pPr marL="274637" lvl="2" indent="0" defTabSz="457200">
              <a:spcBef>
                <a:spcPts val="1200"/>
              </a:spcBef>
              <a:spcAft>
                <a:spcPts val="0"/>
              </a:spcAft>
              <a:defRPr/>
            </a:pPr>
            <a:r>
              <a:rPr lang="tr-TR" dirty="0">
                <a:solidFill>
                  <a:srgbClr val="FF0000"/>
                </a:solidFill>
                <a:effectLst/>
                <a:latin typeface="Cambria" pitchFamily="18" charset="0"/>
                <a:ea typeface="ＭＳ Ｐゴシック" pitchFamily="34" charset="-128"/>
              </a:rPr>
              <a:t>DEVAM ZORUNLULUĞU</a:t>
            </a:r>
          </a:p>
        </p:txBody>
      </p:sp>
      <p:sp>
        <p:nvSpPr>
          <p:cNvPr id="3" name="İçerik Yer Tutucusu 2"/>
          <p:cNvSpPr>
            <a:spLocks noGrp="1"/>
          </p:cNvSpPr>
          <p:nvPr>
            <p:ph idx="1"/>
          </p:nvPr>
        </p:nvSpPr>
        <p:spPr>
          <a:xfrm>
            <a:off x="533400" y="1628800"/>
            <a:ext cx="7772400" cy="4238600"/>
          </a:xfrm>
        </p:spPr>
        <p:txBody>
          <a:bodyPr/>
          <a:lstStyle/>
          <a:p>
            <a:pPr marL="744537" lvl="2" indent="-469900" algn="just" defTabSz="457200">
              <a:spcBef>
                <a:spcPts val="1200"/>
              </a:spcBef>
              <a:spcAft>
                <a:spcPts val="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En </a:t>
            </a:r>
            <a:r>
              <a:rPr lang="tr-TR" sz="2000" dirty="0">
                <a:solidFill>
                  <a:schemeClr val="tx1"/>
                </a:solidFill>
                <a:latin typeface="Cambria" pitchFamily="18" charset="0"/>
                <a:ea typeface="ＭＳ Ｐゴシック" pitchFamily="34" charset="-128"/>
                <a:cs typeface="ＭＳ Ｐゴシック" charset="0"/>
              </a:rPr>
              <a:t>fazla 5 günlük sağlık izni dışında, devamsızlık süresinin </a:t>
            </a:r>
            <a:r>
              <a:rPr lang="tr-TR" sz="2000" dirty="0" smtClean="0">
                <a:solidFill>
                  <a:schemeClr val="tx1"/>
                </a:solidFill>
                <a:latin typeface="Cambria" pitchFamily="18" charset="0"/>
                <a:ea typeface="ＭＳ Ｐゴシック" pitchFamily="34" charset="-128"/>
                <a:cs typeface="ＭＳ Ｐゴシック" charset="0"/>
              </a:rPr>
              <a:t>programın </a:t>
            </a:r>
            <a:r>
              <a:rPr lang="tr-TR" sz="2000" dirty="0">
                <a:solidFill>
                  <a:schemeClr val="tx1"/>
                </a:solidFill>
                <a:latin typeface="Cambria" pitchFamily="18" charset="0"/>
                <a:ea typeface="ＭＳ Ｐゴシック" pitchFamily="34" charset="-128"/>
                <a:cs typeface="ＭＳ Ｐゴシック" charset="0"/>
              </a:rPr>
              <a:t>toplam süresinin 1/10’undan daha fazla olması halinde katılımcının sözleşmesi, il müdürlüğü tarafından </a:t>
            </a:r>
            <a:r>
              <a:rPr lang="tr-TR" sz="2000" dirty="0" err="1">
                <a:solidFill>
                  <a:schemeClr val="tx1"/>
                </a:solidFill>
                <a:latin typeface="Cambria" pitchFamily="18" charset="0"/>
                <a:ea typeface="ＭＳ Ｐゴシック" pitchFamily="34" charset="-128"/>
                <a:cs typeface="ＭＳ Ｐゴシック" charset="0"/>
              </a:rPr>
              <a:t>fesh</a:t>
            </a:r>
            <a:r>
              <a:rPr lang="tr-TR" sz="2000" dirty="0">
                <a:solidFill>
                  <a:schemeClr val="tx1"/>
                </a:solidFill>
                <a:latin typeface="Cambria" pitchFamily="18" charset="0"/>
                <a:ea typeface="ＭＳ Ｐゴシック" pitchFamily="34" charset="-128"/>
                <a:cs typeface="ＭＳ Ｐゴシック" charset="0"/>
              </a:rPr>
              <a:t> </a:t>
            </a:r>
            <a:r>
              <a:rPr lang="tr-TR" sz="2000" dirty="0" smtClean="0">
                <a:solidFill>
                  <a:schemeClr val="tx1"/>
                </a:solidFill>
                <a:latin typeface="Cambria" pitchFamily="18" charset="0"/>
                <a:ea typeface="ＭＳ Ｐゴシック" pitchFamily="34" charset="-128"/>
                <a:cs typeface="ＭＳ Ｐゴシック" charset="0"/>
              </a:rPr>
              <a:t>edilir </a:t>
            </a:r>
            <a:r>
              <a:rPr lang="tr-TR" sz="2000" dirty="0">
                <a:solidFill>
                  <a:schemeClr val="tx1"/>
                </a:solidFill>
                <a:latin typeface="Cambria" pitchFamily="18" charset="0"/>
                <a:ea typeface="ＭＳ Ｐゴシック" pitchFamily="34" charset="-128"/>
                <a:cs typeface="ＭＳ Ｐゴシック" charset="0"/>
              </a:rPr>
              <a:t>ve katılımcı fesih tarihinden itibaren </a:t>
            </a:r>
            <a:r>
              <a:rPr lang="tr-TR" sz="2000" dirty="0" smtClean="0">
                <a:solidFill>
                  <a:schemeClr val="tx1"/>
                </a:solidFill>
                <a:latin typeface="Cambria" pitchFamily="18" charset="0"/>
                <a:ea typeface="ＭＳ Ｐゴシック" pitchFamily="34" charset="-128"/>
                <a:cs typeface="ＭＳ Ｐゴシック" charset="0"/>
              </a:rPr>
              <a:t>12 ay </a:t>
            </a:r>
            <a:r>
              <a:rPr lang="tr-TR" sz="2000" dirty="0">
                <a:solidFill>
                  <a:schemeClr val="tx1"/>
                </a:solidFill>
                <a:latin typeface="Cambria" pitchFamily="18" charset="0"/>
                <a:ea typeface="ＭＳ Ｐゴシック" pitchFamily="34" charset="-128"/>
                <a:cs typeface="ＭＳ Ｐゴシック" charset="0"/>
              </a:rPr>
              <a:t>süreyle işbaşı eğitim programından </a:t>
            </a:r>
            <a:r>
              <a:rPr lang="tr-TR" sz="2000" dirty="0" smtClean="0">
                <a:solidFill>
                  <a:schemeClr val="tx1"/>
                </a:solidFill>
                <a:latin typeface="Cambria" pitchFamily="18" charset="0"/>
                <a:ea typeface="ＭＳ Ｐゴシック" pitchFamily="34" charset="-128"/>
                <a:cs typeface="ＭＳ Ｐゴシック" charset="0"/>
              </a:rPr>
              <a:t>yararlanamaz.</a:t>
            </a:r>
          </a:p>
          <a:p>
            <a:pPr marL="744537" lvl="2" indent="-469900" algn="just" defTabSz="457200">
              <a:spcBef>
                <a:spcPts val="1200"/>
              </a:spcBef>
              <a:spcAft>
                <a:spcPts val="0"/>
              </a:spcAft>
              <a:buClr>
                <a:srgbClr val="0099FF"/>
              </a:buClr>
              <a:buSzPct val="100000"/>
              <a:buBlip>
                <a:blip r:embed="rId2"/>
              </a:buBlip>
              <a:defRPr/>
            </a:pPr>
            <a:r>
              <a:rPr lang="tr-TR" sz="2000" dirty="0">
                <a:solidFill>
                  <a:schemeClr val="tx1"/>
                </a:solidFill>
                <a:latin typeface="Cambria" pitchFamily="18" charset="0"/>
                <a:ea typeface="ＭＳ Ｐゴシック" pitchFamily="34" charset="-128"/>
                <a:cs typeface="ＭＳ Ｐゴシック" charset="0"/>
              </a:rPr>
              <a:t>Katılımcının programdan mazeretsiz ayrılması durumunda sözleşme il müdürlüğü tarafından </a:t>
            </a:r>
            <a:r>
              <a:rPr lang="tr-TR" sz="2000" dirty="0" err="1">
                <a:solidFill>
                  <a:schemeClr val="tx1"/>
                </a:solidFill>
                <a:latin typeface="Cambria" pitchFamily="18" charset="0"/>
                <a:ea typeface="ＭＳ Ｐゴシック" pitchFamily="34" charset="-128"/>
                <a:cs typeface="ＭＳ Ｐゴシック" charset="0"/>
              </a:rPr>
              <a:t>fesh</a:t>
            </a:r>
            <a:r>
              <a:rPr lang="tr-TR" sz="2000" dirty="0">
                <a:solidFill>
                  <a:schemeClr val="tx1"/>
                </a:solidFill>
                <a:latin typeface="Cambria" pitchFamily="18" charset="0"/>
                <a:ea typeface="ＭＳ Ｐゴシック" pitchFamily="34" charset="-128"/>
                <a:cs typeface="ＭＳ Ｐゴシック" charset="0"/>
              </a:rPr>
              <a:t> edilir ve katılımcı fesih tarihinden itibaren 12 ay süreyle kurs ve programlardan yararlanamaz</a:t>
            </a:r>
            <a:r>
              <a:rPr lang="tr-TR" sz="2000" dirty="0" smtClean="0">
                <a:solidFill>
                  <a:schemeClr val="tx1"/>
                </a:solidFill>
                <a:latin typeface="Cambria" pitchFamily="18" charset="0"/>
                <a:ea typeface="ＭＳ Ｐゴシック" pitchFamily="34" charset="-128"/>
                <a:cs typeface="ＭＳ Ｐゴシック" charset="0"/>
              </a:rPr>
              <a:t>.</a:t>
            </a:r>
          </a:p>
          <a:p>
            <a:pPr marL="744537" lvl="2" indent="-469900" algn="just" defTabSz="457200">
              <a:spcBef>
                <a:spcPts val="1200"/>
              </a:spcBef>
              <a:spcAft>
                <a:spcPts val="0"/>
              </a:spcAft>
              <a:buClr>
                <a:srgbClr val="0099FF"/>
              </a:buClr>
              <a:buSzPct val="100000"/>
              <a:buBlip>
                <a:blip r:embed="rId2"/>
              </a:buBlip>
              <a:defRPr/>
            </a:pPr>
            <a:r>
              <a:rPr lang="tr-TR" sz="2000" b="1" dirty="0" smtClean="0">
                <a:solidFill>
                  <a:srgbClr val="0070C0"/>
                </a:solidFill>
                <a:latin typeface="Cambria" pitchFamily="18" charset="0"/>
                <a:ea typeface="ＭＳ Ｐゴシック" pitchFamily="34" charset="-128"/>
                <a:cs typeface="ＭＳ Ｐゴシック" charset="0"/>
              </a:rPr>
              <a:t>BU DURUMLARDA MADDİ YAPTIRIM UYGULANMAMAKTADIR. </a:t>
            </a:r>
          </a:p>
          <a:p>
            <a:pPr marL="744537" lvl="2" indent="-469900" algn="just" defTabSz="457200">
              <a:spcBef>
                <a:spcPts val="1200"/>
              </a:spcBef>
              <a:spcAft>
                <a:spcPts val="0"/>
              </a:spcAft>
              <a:buClr>
                <a:srgbClr val="0099FF"/>
              </a:buClr>
              <a:buSzPct val="100000"/>
              <a:buBlip>
                <a:blip r:embed="rId2"/>
              </a:buBlip>
              <a:defRPr/>
            </a:pPr>
            <a:r>
              <a:rPr lang="tr-TR" sz="2000" b="1" dirty="0" smtClean="0">
                <a:solidFill>
                  <a:srgbClr val="FF0000"/>
                </a:solidFill>
                <a:latin typeface="Cambria" pitchFamily="18" charset="0"/>
                <a:ea typeface="ＭＳ Ｐゴシック" pitchFamily="34" charset="-128"/>
                <a:cs typeface="ＭＳ Ｐゴシック" charset="0"/>
              </a:rPr>
              <a:t>BU HUSUSLAR PROGRAMDAN ÖNCE KATILIMCIYA ANLATILMALIDIR.</a:t>
            </a:r>
          </a:p>
          <a:p>
            <a:pPr marL="274637" lvl="2" indent="0" algn="just" defTabSz="457200">
              <a:spcBef>
                <a:spcPts val="1200"/>
              </a:spcBef>
              <a:spcAft>
                <a:spcPts val="0"/>
              </a:spcAft>
              <a:buClr>
                <a:srgbClr val="0099FF"/>
              </a:buClr>
              <a:buSzPct val="100000"/>
              <a:buNone/>
              <a:defRPr/>
            </a:pPr>
            <a:endParaRPr lang="tr-TR" sz="2000" b="1" i="1" dirty="0" smtClean="0">
              <a:solidFill>
                <a:srgbClr val="002060"/>
              </a:solidFill>
              <a:latin typeface="Cambria" pitchFamily="18" charset="0"/>
              <a:ea typeface="ＭＳ Ｐゴシック" pitchFamily="34" charset="-128"/>
              <a:cs typeface="ＭＳ Ｐゴシック" charset="0"/>
            </a:endParaRPr>
          </a:p>
          <a:p>
            <a:pPr marL="274637" lvl="2" indent="0" algn="just" defTabSz="457200">
              <a:spcBef>
                <a:spcPts val="1200"/>
              </a:spcBef>
              <a:spcAft>
                <a:spcPts val="0"/>
              </a:spcAft>
              <a:buClr>
                <a:srgbClr val="0099FF"/>
              </a:buClr>
              <a:buSzPct val="100000"/>
              <a:buNone/>
              <a:defRPr/>
            </a:pPr>
            <a:endParaRPr lang="tr-TR" sz="2000" b="1" i="1" u="sng" dirty="0">
              <a:solidFill>
                <a:schemeClr val="tx1"/>
              </a:solidFill>
              <a:latin typeface="Cambria" pitchFamily="18" charset="0"/>
              <a:ea typeface="ＭＳ Ｐゴシック" pitchFamily="34" charset="-128"/>
              <a:cs typeface="ＭＳ Ｐゴシック" charset="0"/>
            </a:endParaRPr>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53</a:t>
            </a:fld>
            <a:endParaRPr lang="es-ES"/>
          </a:p>
        </p:txBody>
      </p:sp>
    </p:spTree>
    <p:extLst>
      <p:ext uri="{BB962C8B-B14F-4D97-AF65-F5344CB8AC3E}">
        <p14:creationId xmlns:p14="http://schemas.microsoft.com/office/powerpoint/2010/main" val="4979052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5976" y="764704"/>
            <a:ext cx="4176961" cy="482178"/>
          </a:xfrm>
        </p:spPr>
        <p:txBody>
          <a:bodyPr/>
          <a:lstStyle/>
          <a:p>
            <a:r>
              <a:rPr lang="tr-TR" dirty="0" smtClean="0">
                <a:solidFill>
                  <a:srgbClr val="FF0000"/>
                </a:solidFill>
                <a:effectLst/>
              </a:rPr>
              <a:t>DEVAM DURUMLARININ SİSTEME GİRİLMESİ</a:t>
            </a:r>
            <a:endParaRPr lang="tr-TR" dirty="0">
              <a:effectLst/>
            </a:endParaRPr>
          </a:p>
        </p:txBody>
      </p:sp>
      <p:sp>
        <p:nvSpPr>
          <p:cNvPr id="3" name="İçerik Yer Tutucusu 2"/>
          <p:cNvSpPr>
            <a:spLocks noGrp="1"/>
          </p:cNvSpPr>
          <p:nvPr>
            <p:ph idx="1"/>
          </p:nvPr>
        </p:nvSpPr>
        <p:spPr>
          <a:xfrm>
            <a:off x="533400" y="1772816"/>
            <a:ext cx="7772400" cy="4536504"/>
          </a:xfrm>
        </p:spPr>
        <p:txBody>
          <a:bodyPr/>
          <a:lstStyle/>
          <a:p>
            <a:pPr marL="744537" lvl="2" indent="-469900" algn="just" defTabSz="457200">
              <a:spcBef>
                <a:spcPts val="1200"/>
              </a:spcBef>
              <a:spcAft>
                <a:spcPts val="0"/>
              </a:spcAft>
              <a:buClr>
                <a:srgbClr val="0099FF"/>
              </a:buClr>
              <a:buSzPct val="100000"/>
              <a:buBlip>
                <a:blip r:embed="rId2"/>
              </a:buBlip>
              <a:defRPr/>
            </a:pPr>
            <a:r>
              <a:rPr lang="tr-TR" sz="2000" dirty="0">
                <a:solidFill>
                  <a:schemeClr val="tx1"/>
                </a:solidFill>
                <a:latin typeface="Cambria" pitchFamily="18" charset="0"/>
                <a:ea typeface="ＭＳ Ｐゴシック" pitchFamily="34" charset="-128"/>
                <a:cs typeface="ＭＳ Ｐゴシック" charset="0"/>
              </a:rPr>
              <a:t>İ</a:t>
            </a:r>
            <a:r>
              <a:rPr lang="tr-TR" sz="2000" dirty="0" smtClean="0">
                <a:solidFill>
                  <a:schemeClr val="tx1"/>
                </a:solidFill>
                <a:latin typeface="Cambria" pitchFamily="18" charset="0"/>
                <a:ea typeface="ＭＳ Ｐゴシック" pitchFamily="34" charset="-128"/>
                <a:cs typeface="ＭＳ Ｐゴシック" charset="0"/>
              </a:rPr>
              <a:t>şveren </a:t>
            </a:r>
            <a:r>
              <a:rPr lang="tr-TR" sz="2000" dirty="0">
                <a:solidFill>
                  <a:schemeClr val="tx1"/>
                </a:solidFill>
                <a:latin typeface="Cambria" pitchFamily="18" charset="0"/>
                <a:ea typeface="ＭＳ Ｐゴシック" pitchFamily="34" charset="-128"/>
                <a:cs typeface="ＭＳ Ｐゴシック" charset="0"/>
              </a:rPr>
              <a:t>tarafından programın başlangıcından bitişine kadar olan süre içerisinde </a:t>
            </a:r>
            <a:r>
              <a:rPr lang="tr-TR" sz="2000" b="1" dirty="0">
                <a:solidFill>
                  <a:srgbClr val="FF0000"/>
                </a:solidFill>
                <a:latin typeface="Cambria" pitchFamily="18" charset="0"/>
                <a:ea typeface="ＭＳ Ｐゴシック" pitchFamily="34" charset="-128"/>
                <a:cs typeface="ＭＳ Ｐゴシック" charset="0"/>
              </a:rPr>
              <a:t>katılımcıların devam durumlarının </a:t>
            </a:r>
            <a:r>
              <a:rPr lang="tr-TR" sz="2000" dirty="0">
                <a:solidFill>
                  <a:schemeClr val="tx1"/>
                </a:solidFill>
                <a:latin typeface="Cambria" pitchFamily="18" charset="0"/>
                <a:ea typeface="ＭＳ Ｐゴシック" pitchFamily="34" charset="-128"/>
                <a:cs typeface="ＭＳ Ｐゴシック" charset="0"/>
              </a:rPr>
              <a:t>haftalık olarak </a:t>
            </a:r>
            <a:r>
              <a:rPr lang="tr-TR" sz="2000" b="1" dirty="0">
                <a:solidFill>
                  <a:srgbClr val="FF0000"/>
                </a:solidFill>
                <a:latin typeface="Cambria" pitchFamily="18" charset="0"/>
                <a:ea typeface="ＭＳ Ｐゴシック" pitchFamily="34" charset="-128"/>
                <a:cs typeface="ＭＳ Ｐゴシック" charset="0"/>
              </a:rPr>
              <a:t>en geç cumartesi saat 23:59’a kadar </a:t>
            </a:r>
            <a:r>
              <a:rPr lang="tr-TR" sz="2000" dirty="0">
                <a:solidFill>
                  <a:schemeClr val="tx1"/>
                </a:solidFill>
                <a:latin typeface="Cambria" pitchFamily="18" charset="0"/>
                <a:ea typeface="ＭＳ Ｐゴシック" pitchFamily="34" charset="-128"/>
                <a:cs typeface="ＭＳ Ｐゴシック" charset="0"/>
              </a:rPr>
              <a:t>sisteme girilmek </a:t>
            </a:r>
            <a:r>
              <a:rPr lang="tr-TR" sz="2000" dirty="0" smtClean="0">
                <a:solidFill>
                  <a:schemeClr val="tx1"/>
                </a:solidFill>
                <a:latin typeface="Cambria" pitchFamily="18" charset="0"/>
                <a:ea typeface="ＭＳ Ｐゴシック" pitchFamily="34" charset="-128"/>
                <a:cs typeface="ＭＳ Ｐゴシック" charset="0"/>
              </a:rPr>
              <a:t>zorundadır.</a:t>
            </a:r>
            <a:endParaRPr lang="tr-TR" sz="2000" dirty="0">
              <a:solidFill>
                <a:schemeClr val="tx1"/>
              </a:solidFill>
              <a:latin typeface="Cambria" pitchFamily="18" charset="0"/>
              <a:ea typeface="ＭＳ Ｐゴシック" pitchFamily="34" charset="-128"/>
              <a:cs typeface="ＭＳ Ｐゴシック" charset="0"/>
            </a:endParaRPr>
          </a:p>
          <a:p>
            <a:pPr marL="744537" lvl="2" indent="-469900" algn="just" defTabSz="457200">
              <a:spcBef>
                <a:spcPts val="1200"/>
              </a:spcBef>
              <a:spcAft>
                <a:spcPts val="0"/>
              </a:spcAft>
              <a:buClr>
                <a:srgbClr val="0099FF"/>
              </a:buClr>
              <a:buSzPct val="100000"/>
              <a:buBlip>
                <a:blip r:embed="rId2"/>
              </a:buBlip>
              <a:defRPr/>
            </a:pPr>
            <a:r>
              <a:rPr lang="tr-TR" sz="2000" dirty="0" smtClean="0">
                <a:solidFill>
                  <a:schemeClr val="tx1"/>
                </a:solidFill>
                <a:latin typeface="Cambria" pitchFamily="18" charset="0"/>
                <a:ea typeface="ＭＳ Ｐゴシック" pitchFamily="34" charset="-128"/>
                <a:cs typeface="ＭＳ Ｐゴシック" charset="0"/>
              </a:rPr>
              <a:t>Kontrol kursiyer </a:t>
            </a:r>
            <a:r>
              <a:rPr lang="tr-TR" sz="2000" dirty="0">
                <a:solidFill>
                  <a:schemeClr val="tx1"/>
                </a:solidFill>
                <a:latin typeface="Cambria" pitchFamily="18" charset="0"/>
                <a:ea typeface="ＭＳ Ｐゴシック" pitchFamily="34" charset="-128"/>
                <a:cs typeface="ＭＳ Ｐゴシック" charset="0"/>
              </a:rPr>
              <a:t>devam </a:t>
            </a:r>
            <a:r>
              <a:rPr lang="tr-TR" sz="2000" dirty="0" smtClean="0">
                <a:solidFill>
                  <a:schemeClr val="tx1"/>
                </a:solidFill>
                <a:latin typeface="Cambria" pitchFamily="18" charset="0"/>
                <a:ea typeface="ＭＳ Ｐゴシック" pitchFamily="34" charset="-128"/>
                <a:cs typeface="ＭＳ Ｐゴシック" charset="0"/>
              </a:rPr>
              <a:t>çizelgeleri vasıtasıyla </a:t>
            </a:r>
            <a:r>
              <a:rPr lang="tr-TR" sz="2000" dirty="0">
                <a:solidFill>
                  <a:schemeClr val="tx1"/>
                </a:solidFill>
                <a:latin typeface="Cambria" pitchFamily="18" charset="0"/>
                <a:ea typeface="ＭＳ Ｐゴシック" pitchFamily="34" charset="-128"/>
                <a:cs typeface="ＭＳ Ｐゴシック" charset="0"/>
              </a:rPr>
              <a:t>(EK-22) </a:t>
            </a:r>
            <a:r>
              <a:rPr lang="tr-TR" sz="2000" dirty="0" smtClean="0">
                <a:solidFill>
                  <a:schemeClr val="tx1"/>
                </a:solidFill>
                <a:latin typeface="Cambria" pitchFamily="18" charset="0"/>
                <a:ea typeface="ＭＳ Ｐゴシック" pitchFamily="34" charset="-128"/>
                <a:cs typeface="ＭＳ Ｐゴシック" charset="0"/>
              </a:rPr>
              <a:t>gerçekleştirilecektir.</a:t>
            </a:r>
            <a:endParaRPr lang="tr-TR" sz="2000" dirty="0">
              <a:solidFill>
                <a:schemeClr val="tx1"/>
              </a:solidFill>
              <a:latin typeface="Cambria" pitchFamily="18" charset="0"/>
              <a:ea typeface="ＭＳ Ｐゴシック" pitchFamily="34" charset="-128"/>
              <a:cs typeface="ＭＳ Ｐゴシック" charset="0"/>
            </a:endParaRPr>
          </a:p>
          <a:p>
            <a:pPr marL="744537" lvl="2" indent="-469900" algn="just" defTabSz="457200">
              <a:spcBef>
                <a:spcPts val="1200"/>
              </a:spcBef>
              <a:spcAft>
                <a:spcPts val="0"/>
              </a:spcAft>
              <a:buClr>
                <a:srgbClr val="0099FF"/>
              </a:buClr>
              <a:buSzPct val="100000"/>
              <a:buBlip>
                <a:blip r:embed="rId2"/>
              </a:buBlip>
              <a:defRPr/>
            </a:pPr>
            <a:r>
              <a:rPr lang="tr-TR" sz="2000" dirty="0">
                <a:solidFill>
                  <a:schemeClr val="tx1"/>
                </a:solidFill>
                <a:latin typeface="Cambria" pitchFamily="18" charset="0"/>
                <a:ea typeface="ＭＳ Ｐゴシック" pitchFamily="34" charset="-128"/>
                <a:cs typeface="ＭＳ Ｐゴシック" charset="0"/>
              </a:rPr>
              <a:t>D</a:t>
            </a:r>
            <a:r>
              <a:rPr lang="tr-TR" sz="2000" dirty="0" smtClean="0">
                <a:solidFill>
                  <a:schemeClr val="tx1"/>
                </a:solidFill>
                <a:latin typeface="Cambria" pitchFamily="18" charset="0"/>
                <a:ea typeface="ＭＳ Ｐゴシック" pitchFamily="34" charset="-128"/>
                <a:cs typeface="ＭＳ Ｐゴシック" charset="0"/>
              </a:rPr>
              <a:t>evam </a:t>
            </a:r>
            <a:r>
              <a:rPr lang="tr-TR" sz="2000" dirty="0">
                <a:solidFill>
                  <a:schemeClr val="tx1"/>
                </a:solidFill>
                <a:latin typeface="Cambria" pitchFamily="18" charset="0"/>
                <a:ea typeface="ＭＳ Ｐゴシック" pitchFamily="34" charset="-128"/>
                <a:cs typeface="ＭＳ Ｐゴシック" charset="0"/>
              </a:rPr>
              <a:t>durumlarının </a:t>
            </a:r>
            <a:r>
              <a:rPr lang="tr-TR" sz="2000" dirty="0" smtClean="0">
                <a:solidFill>
                  <a:schemeClr val="tx1"/>
                </a:solidFill>
                <a:latin typeface="Cambria" pitchFamily="18" charset="0"/>
                <a:ea typeface="ＭＳ Ｐゴシック" pitchFamily="34" charset="-128"/>
                <a:cs typeface="ＭＳ Ｐゴシック" charset="0"/>
              </a:rPr>
              <a:t>süresi </a:t>
            </a:r>
            <a:r>
              <a:rPr lang="tr-TR" sz="2000" dirty="0">
                <a:solidFill>
                  <a:schemeClr val="tx1"/>
                </a:solidFill>
                <a:latin typeface="Cambria" pitchFamily="18" charset="0"/>
                <a:ea typeface="ＭＳ Ｐゴシック" pitchFamily="34" charset="-128"/>
                <a:cs typeface="ＭＳ Ｐゴシック" charset="0"/>
              </a:rPr>
              <a:t>içerisinde işveren tarafından sisteme girilmemesi durumunda, sisteme giriş yapılmayan günlere ait Kurum tarafından ödenen zaruri gider ve sigorta prim giderleri ile bu giderlere ilişkin olarak ödenen tüm ceza ve mali yükümlülükler ve bu gecikmeden dolayı SGK tarafından Kuruma </a:t>
            </a:r>
            <a:r>
              <a:rPr lang="tr-TR" sz="2000" dirty="0" smtClean="0">
                <a:solidFill>
                  <a:schemeClr val="tx1"/>
                </a:solidFill>
                <a:latin typeface="Cambria" pitchFamily="18" charset="0"/>
                <a:ea typeface="ＭＳ Ｐゴシック" pitchFamily="34" charset="-128"/>
                <a:cs typeface="ＭＳ Ｐゴシック" charset="0"/>
              </a:rPr>
              <a:t>kesilen idari </a:t>
            </a:r>
            <a:r>
              <a:rPr lang="tr-TR" sz="2000" dirty="0">
                <a:solidFill>
                  <a:schemeClr val="tx1"/>
                </a:solidFill>
                <a:latin typeface="Cambria" pitchFamily="18" charset="0"/>
                <a:ea typeface="ＭＳ Ｐゴシック" pitchFamily="34" charset="-128"/>
                <a:cs typeface="ＭＳ Ｐゴシック" charset="0"/>
              </a:rPr>
              <a:t>para </a:t>
            </a:r>
            <a:r>
              <a:rPr lang="tr-TR" sz="2000" dirty="0" smtClean="0">
                <a:solidFill>
                  <a:schemeClr val="tx1"/>
                </a:solidFill>
                <a:latin typeface="Cambria" pitchFamily="18" charset="0"/>
                <a:ea typeface="ＭＳ Ｐゴシック" pitchFamily="34" charset="-128"/>
                <a:cs typeface="ＭＳ Ｐゴシック" charset="0"/>
              </a:rPr>
              <a:t>cezaları işverenden </a:t>
            </a:r>
            <a:r>
              <a:rPr lang="tr-TR" sz="2000" dirty="0">
                <a:solidFill>
                  <a:schemeClr val="tx1"/>
                </a:solidFill>
                <a:latin typeface="Cambria" pitchFamily="18" charset="0"/>
                <a:ea typeface="ＭＳ Ｐゴシック" pitchFamily="34" charset="-128"/>
                <a:cs typeface="ＭＳ Ｐゴシック" charset="0"/>
              </a:rPr>
              <a:t>tahsil edilecektir.</a:t>
            </a: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54</a:t>
            </a:fld>
            <a:endParaRPr lang="es-ES"/>
          </a:p>
        </p:txBody>
      </p:sp>
    </p:spTree>
    <p:extLst>
      <p:ext uri="{BB962C8B-B14F-4D97-AF65-F5344CB8AC3E}">
        <p14:creationId xmlns:p14="http://schemas.microsoft.com/office/powerpoint/2010/main" val="29979284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484784"/>
            <a:ext cx="8496944" cy="4824536"/>
          </a:xfrm>
        </p:spPr>
        <p:txBody>
          <a:bodyPr/>
          <a:lstStyle/>
          <a:p>
            <a:pPr marL="0" indent="0">
              <a:spcBef>
                <a:spcPts val="0"/>
              </a:spcBef>
              <a:spcAft>
                <a:spcPts val="0"/>
              </a:spcAft>
              <a:buNone/>
            </a:pPr>
            <a:endParaRPr lang="tr-TR" sz="2400" b="1" i="1" u="sng" dirty="0" smtClean="0">
              <a:solidFill>
                <a:schemeClr val="tx1"/>
              </a:solidFill>
              <a:latin typeface="Calibri" pitchFamily="34" charset="0"/>
            </a:endParaRPr>
          </a:p>
          <a:p>
            <a:pPr marL="469900" lvl="1" indent="-469900" algn="just">
              <a:spcBef>
                <a:spcPts val="0"/>
              </a:spcBef>
              <a:spcAft>
                <a:spcPts val="0"/>
              </a:spcAft>
              <a:buClr>
                <a:srgbClr val="0099FF"/>
              </a:buClr>
              <a:buSzPct val="100000"/>
              <a:buBlip>
                <a:blip r:embed="rId2"/>
              </a:buBlip>
            </a:pPr>
            <a:r>
              <a:rPr lang="tr-TR" sz="1800" dirty="0" smtClean="0">
                <a:solidFill>
                  <a:schemeClr val="tx1"/>
                </a:solidFill>
                <a:latin typeface="Cambria" pitchFamily="18" charset="0"/>
                <a:ea typeface="ＭＳ Ｐゴシック" pitchFamily="34" charset="-128"/>
              </a:rPr>
              <a:t>Sözleşme</a:t>
            </a:r>
            <a:r>
              <a:rPr lang="tr-TR" sz="1800" dirty="0">
                <a:solidFill>
                  <a:schemeClr val="tx1"/>
                </a:solidFill>
                <a:latin typeface="Cambria" pitchFamily="18" charset="0"/>
                <a:ea typeface="ＭＳ Ｐゴシック" pitchFamily="34" charset="-128"/>
              </a:rPr>
              <a:t>, sözleşmede belirtilen sürenin bitimi, katılımcıların işe alınması, sözleşmenin feshi ile sona erecektir. </a:t>
            </a:r>
          </a:p>
          <a:p>
            <a:pPr marL="469900" lvl="1" indent="-469900" algn="just">
              <a:spcBef>
                <a:spcPts val="0"/>
              </a:spcBef>
              <a:spcAft>
                <a:spcPts val="0"/>
              </a:spcAft>
              <a:buClr>
                <a:srgbClr val="0099FF"/>
              </a:buClr>
              <a:buSzPct val="100000"/>
              <a:buFont typeface="Wingdings 2" pitchFamily="18" charset="2"/>
              <a:buBlip>
                <a:blip r:embed="rId2"/>
              </a:buBlip>
            </a:pPr>
            <a:r>
              <a:rPr lang="tr-TR" sz="1800" dirty="0" smtClean="0">
                <a:solidFill>
                  <a:schemeClr val="tx1"/>
                </a:solidFill>
                <a:latin typeface="Cambria" pitchFamily="18" charset="0"/>
                <a:ea typeface="ＭＳ Ｐゴシック" pitchFamily="34" charset="-128"/>
              </a:rPr>
              <a:t>İl </a:t>
            </a:r>
            <a:r>
              <a:rPr lang="tr-TR" sz="1800" dirty="0">
                <a:solidFill>
                  <a:schemeClr val="tx1"/>
                </a:solidFill>
                <a:latin typeface="Cambria" pitchFamily="18" charset="0"/>
                <a:ea typeface="ＭＳ Ｐゴシック" pitchFamily="34" charset="-128"/>
              </a:rPr>
              <a:t>müdürlüğü, sözleşmede belirtilen hususlara uyulmaması, gerçeğe aykırı beyanda bulunulmasının tespiti nedenleri ile sözleşmeyi feshedebilir </a:t>
            </a:r>
            <a:r>
              <a:rPr lang="tr-TR" sz="1800" b="1" dirty="0" smtClean="0">
                <a:solidFill>
                  <a:srgbClr val="FF0000"/>
                </a:solidFill>
                <a:latin typeface="Cambria" pitchFamily="18" charset="0"/>
                <a:ea typeface="ＭＳ Ｐゴシック" pitchFamily="34" charset="-128"/>
              </a:rPr>
              <a:t>.(58/2)</a:t>
            </a:r>
          </a:p>
          <a:p>
            <a:pPr marL="469900" lvl="1" indent="-469900" algn="just">
              <a:spcBef>
                <a:spcPts val="0"/>
              </a:spcBef>
              <a:spcAft>
                <a:spcPts val="0"/>
              </a:spcAft>
              <a:buClr>
                <a:srgbClr val="0099FF"/>
              </a:buClr>
              <a:buSzPct val="100000"/>
              <a:buBlip>
                <a:blip r:embed="rId2"/>
              </a:buBlip>
            </a:pPr>
            <a:r>
              <a:rPr lang="tr-TR" sz="1800" dirty="0">
                <a:solidFill>
                  <a:schemeClr val="tx1"/>
                </a:solidFill>
                <a:latin typeface="Cambria" pitchFamily="18" charset="0"/>
                <a:ea typeface="ＭＳ Ｐゴシック" pitchFamily="34" charset="-128"/>
              </a:rPr>
              <a:t>Taraflar, 4857 sayılı İş Kanunu’nun 24 ve 25 inci maddelerini kıyasen uygulamak suretiyle sözleşmeyi fesih yetkisine sahiptir. </a:t>
            </a:r>
            <a:r>
              <a:rPr lang="tr-TR" sz="1800" b="1" dirty="0" smtClean="0">
                <a:solidFill>
                  <a:srgbClr val="FF0000"/>
                </a:solidFill>
                <a:latin typeface="Cambria" pitchFamily="18" charset="0"/>
                <a:ea typeface="ＭＳ Ｐゴシック" pitchFamily="34" charset="-128"/>
              </a:rPr>
              <a:t>(58/3)</a:t>
            </a:r>
          </a:p>
          <a:p>
            <a:pPr marL="469900" lvl="1" indent="-469900" algn="just">
              <a:spcBef>
                <a:spcPts val="0"/>
              </a:spcBef>
              <a:spcAft>
                <a:spcPts val="0"/>
              </a:spcAft>
              <a:buClr>
                <a:srgbClr val="0099FF"/>
              </a:buClr>
              <a:buSzPct val="100000"/>
              <a:buBlip>
                <a:blip r:embed="rId2"/>
              </a:buBlip>
            </a:pPr>
            <a:r>
              <a:rPr lang="tr-TR" sz="1800" dirty="0" smtClean="0">
                <a:solidFill>
                  <a:schemeClr val="tx1"/>
                </a:solidFill>
                <a:latin typeface="Cambria" pitchFamily="18" charset="0"/>
                <a:ea typeface="ＭＳ Ｐゴシック" pitchFamily="34" charset="-128"/>
              </a:rPr>
              <a:t>58.Maddenin 2.ve 3.fıkralarına göre sözleşmenin </a:t>
            </a:r>
            <a:r>
              <a:rPr lang="tr-TR" sz="1800" dirty="0" err="1">
                <a:solidFill>
                  <a:schemeClr val="tx1"/>
                </a:solidFill>
                <a:latin typeface="Cambria" pitchFamily="18" charset="0"/>
                <a:ea typeface="ＭＳ Ｐゴシック" pitchFamily="34" charset="-128"/>
              </a:rPr>
              <a:t>fesh</a:t>
            </a:r>
            <a:r>
              <a:rPr lang="tr-TR" sz="1800" dirty="0">
                <a:solidFill>
                  <a:schemeClr val="tx1"/>
                </a:solidFill>
                <a:latin typeface="Cambria" pitchFamily="18" charset="0"/>
                <a:ea typeface="ＭＳ Ｐゴシック" pitchFamily="34" charset="-128"/>
              </a:rPr>
              <a:t> edildiği durumlarda, </a:t>
            </a:r>
            <a:r>
              <a:rPr lang="tr-TR" sz="1800" i="1" dirty="0">
                <a:solidFill>
                  <a:srgbClr val="FF0000"/>
                </a:solidFill>
                <a:latin typeface="Cambria" pitchFamily="18" charset="0"/>
                <a:ea typeface="ＭＳ Ｐゴシック" pitchFamily="34" charset="-128"/>
              </a:rPr>
              <a:t>katılımcıya Kurum tarafından yapılan ödemeler yasal faiziyle feshe neden olan taraftan tahsil edilir ve feshe neden olan taraf fesih tarihinden itibaren </a:t>
            </a:r>
            <a:r>
              <a:rPr lang="tr-TR" sz="1800" i="1" dirty="0" smtClean="0">
                <a:solidFill>
                  <a:srgbClr val="FF0000"/>
                </a:solidFill>
                <a:latin typeface="Cambria" pitchFamily="18" charset="0"/>
                <a:ea typeface="ＭＳ Ｐゴシック" pitchFamily="34" charset="-128"/>
              </a:rPr>
              <a:t>12 ay </a:t>
            </a:r>
            <a:r>
              <a:rPr lang="tr-TR" sz="1800" i="1" dirty="0">
                <a:solidFill>
                  <a:srgbClr val="FF0000"/>
                </a:solidFill>
                <a:latin typeface="Cambria" pitchFamily="18" charset="0"/>
                <a:ea typeface="ＭＳ Ｐゴシック" pitchFamily="34" charset="-128"/>
              </a:rPr>
              <a:t>süre ile bu Yönetmelik kapsamındaki kurs ve programlardan yararlanamaz. </a:t>
            </a:r>
            <a:r>
              <a:rPr lang="tr-TR" sz="1800" b="1" i="1" dirty="0" smtClean="0">
                <a:solidFill>
                  <a:srgbClr val="FF0000"/>
                </a:solidFill>
                <a:latin typeface="Cambria" pitchFamily="18" charset="0"/>
                <a:ea typeface="ＭＳ Ｐゴシック" pitchFamily="34" charset="-128"/>
              </a:rPr>
              <a:t>(BU NEDENLE YAPTIRIM UYGULANAN İŞVEREN 51/3’TEN FAYDALANAMAZ)</a:t>
            </a:r>
          </a:p>
          <a:p>
            <a:pPr marL="469900" lvl="1" indent="-469900" algn="just">
              <a:spcBef>
                <a:spcPts val="0"/>
              </a:spcBef>
              <a:spcAft>
                <a:spcPts val="0"/>
              </a:spcAft>
              <a:buClr>
                <a:srgbClr val="0099FF"/>
              </a:buClr>
              <a:buSzPct val="100000"/>
              <a:buBlip>
                <a:blip r:embed="rId2"/>
              </a:buBlip>
            </a:pPr>
            <a:r>
              <a:rPr lang="tr-TR" sz="1800" dirty="0" smtClean="0">
                <a:solidFill>
                  <a:schemeClr val="tx1"/>
                </a:solidFill>
                <a:latin typeface="Cambria" pitchFamily="18" charset="0"/>
                <a:ea typeface="ＭＳ Ｐゴシック" pitchFamily="34" charset="-128"/>
              </a:rPr>
              <a:t>İl </a:t>
            </a:r>
            <a:r>
              <a:rPr lang="tr-TR" sz="1800" dirty="0">
                <a:solidFill>
                  <a:schemeClr val="tx1"/>
                </a:solidFill>
                <a:latin typeface="Cambria" pitchFamily="18" charset="0"/>
                <a:ea typeface="ＭＳ Ｐゴシック" pitchFamily="34" charset="-128"/>
              </a:rPr>
              <a:t>Müdürlüğünün de uygun görmesi şartıyla programın </a:t>
            </a:r>
            <a:r>
              <a:rPr lang="tr-TR" sz="1800" b="1" dirty="0">
                <a:solidFill>
                  <a:srgbClr val="FF0000"/>
                </a:solidFill>
                <a:latin typeface="Cambria" pitchFamily="18" charset="0"/>
                <a:ea typeface="ＭＳ Ｐゴシック" pitchFamily="34" charset="-128"/>
              </a:rPr>
              <a:t>¼’lik süresi </a:t>
            </a:r>
            <a:r>
              <a:rPr lang="tr-TR" sz="1800" dirty="0">
                <a:solidFill>
                  <a:schemeClr val="tx1"/>
                </a:solidFill>
                <a:latin typeface="Cambria" pitchFamily="18" charset="0"/>
                <a:ea typeface="ＭＳ Ｐゴシック" pitchFamily="34" charset="-128"/>
              </a:rPr>
              <a:t>içerisinde taraflar karşılıklı anlaşarak sözleşmeyi fesih yetkisine sahiptir. </a:t>
            </a:r>
          </a:p>
          <a:p>
            <a:pPr marL="469900" lvl="1" indent="-469900" algn="just">
              <a:spcBef>
                <a:spcPts val="0"/>
              </a:spcBef>
              <a:spcAft>
                <a:spcPts val="0"/>
              </a:spcAft>
              <a:buClr>
                <a:srgbClr val="0099FF"/>
              </a:buClr>
              <a:buSzPct val="100000"/>
              <a:buFont typeface="Wingdings 2" pitchFamily="18" charset="2"/>
              <a:buBlip>
                <a:blip r:embed="rId2"/>
              </a:buBlip>
            </a:pPr>
            <a:endParaRPr lang="tr-TR" sz="2000" dirty="0" smtClean="0">
              <a:solidFill>
                <a:schemeClr val="tx1"/>
              </a:solidFill>
              <a:latin typeface="Cambria" pitchFamily="18" charset="0"/>
              <a:ea typeface="ＭＳ Ｐゴシック" pitchFamily="34" charset="-128"/>
            </a:endParaRPr>
          </a:p>
          <a:p>
            <a:pPr marL="0" lvl="1" indent="0" algn="just">
              <a:spcBef>
                <a:spcPts val="0"/>
              </a:spcBef>
              <a:spcAft>
                <a:spcPts val="0"/>
              </a:spcAft>
              <a:buClr>
                <a:srgbClr val="0099FF"/>
              </a:buClr>
              <a:buSzPct val="100000"/>
              <a:buNone/>
            </a:pPr>
            <a:endParaRPr lang="tr-TR" sz="1800" dirty="0" smtClean="0">
              <a:solidFill>
                <a:schemeClr val="tx1"/>
              </a:solidFill>
              <a:latin typeface="Cambria" pitchFamily="18" charset="0"/>
              <a:ea typeface="ＭＳ Ｐゴシック" pitchFamily="34" charset="-128"/>
            </a:endParaRPr>
          </a:p>
          <a:p>
            <a:pPr marL="0" indent="0">
              <a:spcBef>
                <a:spcPts val="0"/>
              </a:spcBef>
              <a:spcAft>
                <a:spcPts val="0"/>
              </a:spcAft>
              <a:buNone/>
            </a:pPr>
            <a:endParaRPr lang="tr-TR" sz="1800" b="1" i="1" u="sng" dirty="0">
              <a:solidFill>
                <a:schemeClr val="tx1"/>
              </a:solidFill>
              <a:latin typeface="Calibri" pitchFamily="34" charset="0"/>
            </a:endParaRP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55</a:t>
            </a:fld>
            <a:endParaRPr lang="es-ES"/>
          </a:p>
        </p:txBody>
      </p:sp>
      <p:sp>
        <p:nvSpPr>
          <p:cNvPr id="6" name="İçerik Yer Tutucusu 2"/>
          <p:cNvSpPr txBox="1">
            <a:spLocks/>
          </p:cNvSpPr>
          <p:nvPr/>
        </p:nvSpPr>
        <p:spPr bwMode="auto">
          <a:xfrm>
            <a:off x="4427984" y="552576"/>
            <a:ext cx="4713742" cy="71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ctr">
              <a:buNone/>
            </a:pPr>
            <a:r>
              <a:rPr lang="tr-TR" sz="2400" b="1" kern="0" dirty="0" smtClean="0">
                <a:solidFill>
                  <a:srgbClr val="FF0000"/>
                </a:solidFill>
              </a:rPr>
              <a:t>    </a:t>
            </a:r>
            <a:r>
              <a:rPr lang="tr-TR" sz="2400" b="1" dirty="0">
                <a:solidFill>
                  <a:srgbClr val="FF0000"/>
                </a:solidFill>
                <a:latin typeface="Calibri" pitchFamily="34" charset="0"/>
              </a:rPr>
              <a:t>SÖZLEŞMENİN SONA ERMESİ VE FESİH</a:t>
            </a:r>
          </a:p>
          <a:p>
            <a:pPr marL="0" indent="0" algn="ctr">
              <a:buFontTx/>
              <a:buNone/>
            </a:pPr>
            <a:endParaRPr lang="tr-TR" sz="2400" b="1" kern="0" dirty="0" smtClean="0">
              <a:solidFill>
                <a:srgbClr val="FF0000"/>
              </a:solidFill>
            </a:endParaRPr>
          </a:p>
          <a:p>
            <a:pPr marL="0" indent="0" algn="ctr">
              <a:buFontTx/>
              <a:buNone/>
            </a:pPr>
            <a:endParaRPr lang="tr-TR" sz="2400" b="1" kern="0" dirty="0">
              <a:solidFill>
                <a:srgbClr val="FF0000"/>
              </a:solidFill>
            </a:endParaRPr>
          </a:p>
        </p:txBody>
      </p:sp>
    </p:spTree>
    <p:extLst>
      <p:ext uri="{BB962C8B-B14F-4D97-AF65-F5344CB8AC3E}">
        <p14:creationId xmlns:p14="http://schemas.microsoft.com/office/powerpoint/2010/main" val="40560571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11960" y="548680"/>
            <a:ext cx="4464993" cy="864096"/>
          </a:xfrm>
        </p:spPr>
        <p:txBody>
          <a:bodyPr/>
          <a:lstStyle/>
          <a:p>
            <a:r>
              <a:rPr lang="tr-TR" dirty="0">
                <a:solidFill>
                  <a:srgbClr val="FF0000"/>
                </a:solidFill>
              </a:rPr>
              <a:t> </a:t>
            </a:r>
            <a:r>
              <a:rPr lang="tr-TR" dirty="0">
                <a:solidFill>
                  <a:srgbClr val="FF0000"/>
                </a:solidFill>
                <a:effectLst/>
                <a:latin typeface="Calibri" pitchFamily="34" charset="0"/>
              </a:rPr>
              <a:t>SÖZLEŞMENİN SONA ERMESİ VE FESİH</a:t>
            </a:r>
            <a:endParaRPr lang="tr-TR" dirty="0">
              <a:effectLst/>
            </a:endParaRPr>
          </a:p>
        </p:txBody>
      </p:sp>
      <p:sp>
        <p:nvSpPr>
          <p:cNvPr id="3" name="İçerik Yer Tutucusu 2"/>
          <p:cNvSpPr>
            <a:spLocks noGrp="1"/>
          </p:cNvSpPr>
          <p:nvPr>
            <p:ph idx="1"/>
          </p:nvPr>
        </p:nvSpPr>
        <p:spPr>
          <a:xfrm>
            <a:off x="533400" y="1268760"/>
            <a:ext cx="7772400" cy="4598640"/>
          </a:xfrm>
        </p:spPr>
        <p:txBody>
          <a:bodyPr/>
          <a:lstStyle/>
          <a:p>
            <a:pPr marL="0" lvl="1" indent="0" algn="just">
              <a:spcBef>
                <a:spcPts val="0"/>
              </a:spcBef>
              <a:spcAft>
                <a:spcPts val="0"/>
              </a:spcAft>
              <a:buClr>
                <a:srgbClr val="0099FF"/>
              </a:buClr>
              <a:buSzPct val="100000"/>
              <a:buNone/>
            </a:pPr>
            <a:r>
              <a:rPr lang="tr-TR" sz="2000" b="1" i="1" dirty="0">
                <a:solidFill>
                  <a:srgbClr val="0070C0"/>
                </a:solidFill>
                <a:latin typeface="Cambria" pitchFamily="18" charset="0"/>
                <a:ea typeface="ＭＳ Ｐゴシック" pitchFamily="34" charset="-128"/>
                <a:cs typeface="ＭＳ Ｐゴシック" charset="0"/>
              </a:rPr>
              <a:t>ÖRNEK (58/2)</a:t>
            </a:r>
          </a:p>
          <a:p>
            <a:pPr marL="469900" lvl="1" indent="-469900" algn="just">
              <a:spcBef>
                <a:spcPts val="0"/>
              </a:spcBef>
              <a:spcAft>
                <a:spcPts val="0"/>
              </a:spcAft>
              <a:buClr>
                <a:srgbClr val="0099FF"/>
              </a:buClr>
              <a:buSzPct val="100000"/>
              <a:buBlip>
                <a:blip r:embed="rId2"/>
              </a:buBlip>
            </a:pPr>
            <a:r>
              <a:rPr lang="tr-TR" sz="1400" i="1" dirty="0">
                <a:solidFill>
                  <a:schemeClr val="tx1"/>
                </a:solidFill>
                <a:latin typeface="Cambria" pitchFamily="18" charset="0"/>
                <a:ea typeface="ＭＳ Ｐゴシック" pitchFamily="34" charset="-128"/>
              </a:rPr>
              <a:t>15.09.2014 tarihinde (E) işverenine bağlı işyerinde katılımcı (İ) işbaşı eğitim programına başlamıştır. 08.10.2014 tarihinde işveren (E), katılımcı (İ)’ye diğer işçilerin arasında hakaret etmiş ve bunun üzerine </a:t>
            </a:r>
            <a:r>
              <a:rPr lang="tr-TR" sz="1400" i="1" dirty="0">
                <a:solidFill>
                  <a:srgbClr val="FF0000"/>
                </a:solidFill>
                <a:latin typeface="Cambria" pitchFamily="18" charset="0"/>
                <a:ea typeface="ＭＳ Ｐゴシック" pitchFamily="34" charset="-128"/>
              </a:rPr>
              <a:t>katılımcı (İ), 4857 sayılı İş Kanunu’nun 24. Maddesinin ikinci fıkrasının (b) bendini kıyasen uygulamak suretiyle sözleşmeyi </a:t>
            </a:r>
            <a:r>
              <a:rPr lang="tr-TR" sz="1400" i="1" dirty="0" err="1">
                <a:solidFill>
                  <a:srgbClr val="FF0000"/>
                </a:solidFill>
                <a:latin typeface="Cambria" pitchFamily="18" charset="0"/>
                <a:ea typeface="ＭＳ Ｐゴシック" pitchFamily="34" charset="-128"/>
              </a:rPr>
              <a:t>fesh</a:t>
            </a:r>
            <a:r>
              <a:rPr lang="tr-TR" sz="1400" i="1" dirty="0">
                <a:solidFill>
                  <a:srgbClr val="FF0000"/>
                </a:solidFill>
                <a:latin typeface="Cambria" pitchFamily="18" charset="0"/>
                <a:ea typeface="ＭＳ Ｐゴシック" pitchFamily="34" charset="-128"/>
              </a:rPr>
              <a:t> etmiştir</a:t>
            </a:r>
            <a:r>
              <a:rPr lang="tr-TR" sz="1400" i="1" dirty="0">
                <a:solidFill>
                  <a:schemeClr val="tx1"/>
                </a:solidFill>
                <a:latin typeface="Cambria" pitchFamily="18" charset="0"/>
                <a:ea typeface="ＭＳ Ｐゴシック" pitchFamily="34" charset="-128"/>
              </a:rPr>
              <a:t>. (İ), sözleşmeyi feshettiğini aynı gün içinde yazılı olarak işveren (E)’ye ve 09.10.2014 tarihinde de il müdürlüğüne bildirmiştir. İl müdürlüğünce yapılan değerlendirmede 14.10.2014 tarihi itibariyle </a:t>
            </a:r>
            <a:r>
              <a:rPr lang="tr-TR" sz="1400" i="1" dirty="0">
                <a:solidFill>
                  <a:srgbClr val="FF0000"/>
                </a:solidFill>
                <a:latin typeface="Cambria" pitchFamily="18" charset="0"/>
                <a:ea typeface="ＭＳ Ｐゴシック" pitchFamily="34" charset="-128"/>
              </a:rPr>
              <a:t>sözleşmenin feshi uygun bulunarak program sonlandırılmış, katılımcıya programın başladığı tarihten itibaren yapılan ödemeler işveren E’den talep edilmiş ve 14.10.2014 tarihi itibariyle işverene on iki ay süre ile Yönetmelik kapsamındaki kurs ve programlardan yararlanamama yönünde yaptırım uygulanmaya başlanmıştır.  </a:t>
            </a:r>
          </a:p>
          <a:p>
            <a:pPr marL="0" lvl="1" indent="0" algn="just">
              <a:spcBef>
                <a:spcPts val="0"/>
              </a:spcBef>
              <a:spcAft>
                <a:spcPts val="0"/>
              </a:spcAft>
              <a:buClr>
                <a:srgbClr val="0099FF"/>
              </a:buClr>
              <a:buSzPct val="100000"/>
              <a:buNone/>
            </a:pPr>
            <a:endParaRPr lang="tr-TR" sz="2000" b="1" i="1" dirty="0" smtClean="0">
              <a:solidFill>
                <a:srgbClr val="0070C0"/>
              </a:solidFill>
              <a:latin typeface="Cambria" pitchFamily="18" charset="0"/>
              <a:ea typeface="ＭＳ Ｐゴシック" pitchFamily="34" charset="-128"/>
              <a:cs typeface="ＭＳ Ｐゴシック" charset="0"/>
            </a:endParaRPr>
          </a:p>
          <a:p>
            <a:pPr marL="0" lvl="1" indent="0" algn="just">
              <a:spcBef>
                <a:spcPts val="0"/>
              </a:spcBef>
              <a:spcAft>
                <a:spcPts val="0"/>
              </a:spcAft>
              <a:buClr>
                <a:srgbClr val="0099FF"/>
              </a:buClr>
              <a:buSzPct val="100000"/>
              <a:buNone/>
            </a:pPr>
            <a:r>
              <a:rPr lang="tr-TR" sz="2000" b="1" i="1" dirty="0" smtClean="0">
                <a:solidFill>
                  <a:srgbClr val="0070C0"/>
                </a:solidFill>
                <a:latin typeface="Cambria" pitchFamily="18" charset="0"/>
                <a:ea typeface="ＭＳ Ｐゴシック" pitchFamily="34" charset="-128"/>
                <a:cs typeface="ＭＳ Ｐゴシック" charset="0"/>
              </a:rPr>
              <a:t>ÖRNEK (58/3)</a:t>
            </a:r>
            <a:endParaRPr lang="tr-TR" sz="2000" b="1" i="1" dirty="0">
              <a:solidFill>
                <a:srgbClr val="0070C0"/>
              </a:solidFill>
              <a:latin typeface="Cambria" pitchFamily="18" charset="0"/>
              <a:ea typeface="ＭＳ Ｐゴシック" pitchFamily="34" charset="-128"/>
              <a:cs typeface="ＭＳ Ｐゴシック" charset="0"/>
            </a:endParaRPr>
          </a:p>
          <a:p>
            <a:pPr marL="469900" lvl="1" indent="-469900" algn="just">
              <a:spcBef>
                <a:spcPts val="0"/>
              </a:spcBef>
              <a:spcAft>
                <a:spcPts val="0"/>
              </a:spcAft>
              <a:buClr>
                <a:srgbClr val="0099FF"/>
              </a:buClr>
              <a:buSzPct val="100000"/>
              <a:buBlip>
                <a:blip r:embed="rId2"/>
              </a:buBlip>
            </a:pPr>
            <a:r>
              <a:rPr lang="tr-TR" sz="1400" i="1" dirty="0">
                <a:solidFill>
                  <a:schemeClr val="tx1"/>
                </a:solidFill>
                <a:latin typeface="Cambria" pitchFamily="18" charset="0"/>
                <a:ea typeface="ＭＳ Ｐゴシック" pitchFamily="34" charset="-128"/>
              </a:rPr>
              <a:t>20.08.2014 tarihinde (G) işverenine bağlı işyerinde başlayan işbaşı eğitim programında </a:t>
            </a:r>
            <a:r>
              <a:rPr lang="tr-TR" sz="1400" i="1" dirty="0">
                <a:solidFill>
                  <a:srgbClr val="FF0000"/>
                </a:solidFill>
                <a:latin typeface="Cambria" pitchFamily="18" charset="0"/>
                <a:ea typeface="ＭＳ Ｐゴシック" pitchFamily="34" charset="-128"/>
              </a:rPr>
              <a:t>İl müdürlüğünce yapılan denetimlerde işverenin sözleşme hükümlerine aykırı tutum, davranış ve uygulamalarda bulunduğu tespit edilmiş ve işverenin söz konusu uygulamaları devam ettirmesi nedeniyle</a:t>
            </a:r>
            <a:r>
              <a:rPr lang="tr-TR" sz="1400" i="1" dirty="0">
                <a:solidFill>
                  <a:schemeClr val="tx1"/>
                </a:solidFill>
                <a:latin typeface="Cambria" pitchFamily="18" charset="0"/>
                <a:ea typeface="ＭＳ Ｐゴシック" pitchFamily="34" charset="-128"/>
              </a:rPr>
              <a:t> 02.10.2014 tarihinde sözleşme il müdürlüğü tarafından </a:t>
            </a:r>
            <a:r>
              <a:rPr lang="tr-TR" sz="1400" i="1" dirty="0" err="1">
                <a:solidFill>
                  <a:schemeClr val="tx1"/>
                </a:solidFill>
                <a:latin typeface="Cambria" pitchFamily="18" charset="0"/>
                <a:ea typeface="ＭＳ Ｐゴシック" pitchFamily="34" charset="-128"/>
              </a:rPr>
              <a:t>fesh</a:t>
            </a:r>
            <a:r>
              <a:rPr lang="tr-TR" sz="1400" i="1" dirty="0">
                <a:solidFill>
                  <a:schemeClr val="tx1"/>
                </a:solidFill>
                <a:latin typeface="Cambria" pitchFamily="18" charset="0"/>
                <a:ea typeface="ＭＳ Ｐゴシック" pitchFamily="34" charset="-128"/>
              </a:rPr>
              <a:t> edilerek sözleşme taraflarına bildirim yapılmış, katılımcıya program başladığı tarihten itibaren yapılan ödemeler işveren (G)’den talep edilmiş ve 02.10.2014 tarihi itibariyle işverene on iki ay süre ile Yönetmelik kapsamındaki kurs ve programlardan yararlanamama yönünde yaptırım uygulanmaya başlanmıştır</a:t>
            </a:r>
            <a:r>
              <a:rPr lang="tr-TR" sz="1400" i="1" dirty="0"/>
              <a:t>. </a:t>
            </a:r>
            <a:endParaRPr lang="tr-TR" sz="1400" i="1" dirty="0" smtClean="0"/>
          </a:p>
          <a:p>
            <a:pPr marL="469900" lvl="1" indent="-469900" algn="just">
              <a:spcBef>
                <a:spcPts val="0"/>
              </a:spcBef>
              <a:spcAft>
                <a:spcPts val="0"/>
              </a:spcAft>
              <a:buClr>
                <a:srgbClr val="0099FF"/>
              </a:buClr>
              <a:buSzPct val="100000"/>
              <a:buBlip>
                <a:blip r:embed="rId2"/>
              </a:buBlip>
            </a:pPr>
            <a:endParaRPr lang="tr-TR" sz="2000" dirty="0">
              <a:solidFill>
                <a:schemeClr val="tx1"/>
              </a:solidFill>
              <a:latin typeface="Cambria" pitchFamily="18" charset="0"/>
              <a:ea typeface="ＭＳ Ｐゴシック" pitchFamily="34" charset="-128"/>
            </a:endParaRPr>
          </a:p>
          <a:p>
            <a:pPr marL="0" lvl="1" indent="0" algn="just">
              <a:spcBef>
                <a:spcPts val="0"/>
              </a:spcBef>
              <a:spcAft>
                <a:spcPts val="0"/>
              </a:spcAft>
              <a:buClr>
                <a:srgbClr val="0099FF"/>
              </a:buClr>
              <a:buSzPct val="100000"/>
              <a:buNone/>
            </a:pPr>
            <a:endParaRPr lang="tr-TR" sz="2000" dirty="0">
              <a:solidFill>
                <a:schemeClr val="tx1"/>
              </a:solidFill>
              <a:latin typeface="Cambria" pitchFamily="18" charset="0"/>
              <a:ea typeface="ＭＳ Ｐゴシック" pitchFamily="34" charset="-128"/>
            </a:endParaRP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56</a:t>
            </a:fld>
            <a:endParaRPr lang="es-ES"/>
          </a:p>
        </p:txBody>
      </p:sp>
    </p:spTree>
    <p:extLst>
      <p:ext uri="{BB962C8B-B14F-4D97-AF65-F5344CB8AC3E}">
        <p14:creationId xmlns:p14="http://schemas.microsoft.com/office/powerpoint/2010/main" val="41044337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628800"/>
            <a:ext cx="7704856" cy="4392488"/>
          </a:xfrm>
        </p:spPr>
        <p:txBody>
          <a:bodyPr/>
          <a:lstStyle/>
          <a:p>
            <a:pPr marL="0" indent="0">
              <a:buNone/>
            </a:pPr>
            <a:endParaRPr lang="tr-TR" sz="2400" b="1" dirty="0" smtClean="0">
              <a:solidFill>
                <a:schemeClr val="tx1"/>
              </a:solidFill>
              <a:latin typeface="Calibri" pitchFamily="34" charset="0"/>
            </a:endParaRPr>
          </a:p>
          <a:p>
            <a:pPr marL="0" indent="0" algn="ctr" eaLnBrk="1" hangingPunct="1">
              <a:buFont typeface="Wingdings 2" pitchFamily="18" charset="2"/>
              <a:buNone/>
            </a:pPr>
            <a:endParaRPr lang="tr-TR" sz="2400" b="1" dirty="0" smtClean="0">
              <a:solidFill>
                <a:srgbClr val="0070C0"/>
              </a:solidFill>
              <a:latin typeface="Cambria" pitchFamily="18" charset="0"/>
              <a:ea typeface="ＭＳ Ｐゴシック" pitchFamily="34" charset="-128"/>
            </a:endParaRPr>
          </a:p>
          <a:p>
            <a:pPr marL="0" indent="0" algn="ctr" eaLnBrk="1" hangingPunct="1">
              <a:buFont typeface="Wingdings 2" pitchFamily="18" charset="2"/>
              <a:buNone/>
            </a:pPr>
            <a:endParaRPr lang="tr-TR" sz="2400" b="1" dirty="0">
              <a:solidFill>
                <a:srgbClr val="0070C0"/>
              </a:solidFill>
              <a:latin typeface="Cambria" pitchFamily="18" charset="0"/>
              <a:ea typeface="ＭＳ Ｐゴシック" pitchFamily="34" charset="-128"/>
            </a:endParaRPr>
          </a:p>
          <a:p>
            <a:pPr marL="0" indent="0" algn="ctr" eaLnBrk="1" hangingPunct="1">
              <a:buFont typeface="Wingdings 2" pitchFamily="18" charset="2"/>
              <a:buNone/>
            </a:pPr>
            <a:r>
              <a:rPr lang="tr-TR" sz="2400" b="1" dirty="0" smtClean="0">
                <a:solidFill>
                  <a:srgbClr val="0070C0"/>
                </a:solidFill>
                <a:latin typeface="Cambria" pitchFamily="18" charset="0"/>
                <a:ea typeface="ＭＳ Ｐゴシック" pitchFamily="34" charset="-128"/>
              </a:rPr>
              <a:t>İEP’TE KATILIMCI ZARURİ GİDERİ 50 TL’YE YÜKSELTİLDİ</a:t>
            </a:r>
            <a:endParaRPr lang="tr-TR" sz="2400" b="1" dirty="0">
              <a:solidFill>
                <a:srgbClr val="0070C0"/>
              </a:solidFill>
              <a:latin typeface="Cambria" pitchFamily="18" charset="0"/>
              <a:ea typeface="ＭＳ Ｐゴシック" pitchFamily="34" charset="-128"/>
            </a:endParaRPr>
          </a:p>
          <a:p>
            <a:pPr marL="469900" lvl="1" indent="-469900" algn="just">
              <a:lnSpc>
                <a:spcPct val="80000"/>
              </a:lnSpc>
              <a:spcBef>
                <a:spcPts val="1200"/>
              </a:spcBef>
              <a:spcAft>
                <a:spcPts val="600"/>
              </a:spcAft>
              <a:buClr>
                <a:srgbClr val="0099FF"/>
              </a:buClr>
              <a:buSzPct val="100000"/>
              <a:buFont typeface="Wingdings 2" pitchFamily="18" charset="2"/>
              <a:buBlip>
                <a:blip r:embed="rId2"/>
              </a:buBlip>
            </a:pPr>
            <a:r>
              <a:rPr lang="tr-TR" sz="2400" dirty="0" smtClean="0">
                <a:solidFill>
                  <a:schemeClr val="tx1"/>
                </a:solidFill>
                <a:latin typeface="Cambria" pitchFamily="18" charset="0"/>
                <a:ea typeface="ＭＳ Ｐゴシック" pitchFamily="34" charset="-128"/>
              </a:rPr>
              <a:t>Genel </a:t>
            </a:r>
            <a:r>
              <a:rPr lang="tr-TR" sz="2400" dirty="0">
                <a:solidFill>
                  <a:schemeClr val="tx1"/>
                </a:solidFill>
                <a:latin typeface="Cambria" pitchFamily="18" charset="0"/>
                <a:ea typeface="ＭＳ Ｐゴシック" pitchFamily="34" charset="-128"/>
              </a:rPr>
              <a:t>Sağlık Sigortası primleri</a:t>
            </a:r>
          </a:p>
          <a:p>
            <a:pPr marL="469900" lvl="1" indent="-469900" algn="just">
              <a:lnSpc>
                <a:spcPct val="80000"/>
              </a:lnSpc>
              <a:spcBef>
                <a:spcPts val="1200"/>
              </a:spcBef>
              <a:spcAft>
                <a:spcPts val="600"/>
              </a:spcAft>
              <a:buClr>
                <a:srgbClr val="0099FF"/>
              </a:buClr>
              <a:buSzPct val="100000"/>
              <a:buFont typeface="Wingdings 2" pitchFamily="18" charset="2"/>
              <a:buBlip>
                <a:blip r:embed="rId2"/>
              </a:buBlip>
            </a:pPr>
            <a:r>
              <a:rPr lang="tr-TR" sz="2400" dirty="0">
                <a:solidFill>
                  <a:schemeClr val="tx1"/>
                </a:solidFill>
                <a:latin typeface="Cambria" pitchFamily="18" charset="0"/>
                <a:ea typeface="ＭＳ Ｐゴシック" pitchFamily="34" charset="-128"/>
              </a:rPr>
              <a:t> İş Kazası ve Meslek Hastalığı primleri </a:t>
            </a:r>
            <a:endParaRPr lang="tr-TR" sz="2400" dirty="0" smtClean="0">
              <a:solidFill>
                <a:schemeClr val="tx1"/>
              </a:solidFill>
              <a:latin typeface="Cambria" pitchFamily="18" charset="0"/>
              <a:ea typeface="ＭＳ Ｐゴシック" pitchFamily="34" charset="-128"/>
            </a:endParaRPr>
          </a:p>
          <a:p>
            <a:pPr marL="0" lvl="1" indent="0" algn="just">
              <a:lnSpc>
                <a:spcPct val="80000"/>
              </a:lnSpc>
              <a:spcBef>
                <a:spcPts val="1200"/>
              </a:spcBef>
              <a:spcAft>
                <a:spcPts val="600"/>
              </a:spcAft>
              <a:buClr>
                <a:srgbClr val="0099FF"/>
              </a:buClr>
              <a:buSzPct val="100000"/>
              <a:buNone/>
            </a:pPr>
            <a:endParaRPr lang="tr-TR" sz="2400" b="1" i="1" u="sng" dirty="0">
              <a:solidFill>
                <a:schemeClr val="tx1"/>
              </a:solidFill>
              <a:latin typeface="Calibri" pitchFamily="34" charset="0"/>
            </a:endParaRP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57</a:t>
            </a:fld>
            <a:endParaRPr lang="es-ES"/>
          </a:p>
        </p:txBody>
      </p:sp>
      <p:sp>
        <p:nvSpPr>
          <p:cNvPr id="6" name="İçerik Yer Tutucusu 2"/>
          <p:cNvSpPr txBox="1">
            <a:spLocks/>
          </p:cNvSpPr>
          <p:nvPr/>
        </p:nvSpPr>
        <p:spPr bwMode="auto">
          <a:xfrm>
            <a:off x="4539847" y="692696"/>
            <a:ext cx="4569726" cy="71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lgn="ctr">
              <a:buNone/>
            </a:pPr>
            <a:r>
              <a:rPr lang="tr-TR" sz="2800" b="1" dirty="0">
                <a:solidFill>
                  <a:srgbClr val="FF0000"/>
                </a:solidFill>
                <a:latin typeface="Calibri" pitchFamily="34" charset="0"/>
              </a:rPr>
              <a:t>PROGRAM GİDERLERİ</a:t>
            </a:r>
          </a:p>
          <a:p>
            <a:pPr marL="0" indent="0" algn="ctr">
              <a:buFontTx/>
              <a:buNone/>
            </a:pPr>
            <a:endParaRPr lang="tr-TR" sz="2400" b="1" kern="0" dirty="0">
              <a:solidFill>
                <a:srgbClr val="FF000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050788"/>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6328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04048" y="764704"/>
            <a:ext cx="3600897" cy="914400"/>
          </a:xfrm>
        </p:spPr>
        <p:txBody>
          <a:bodyPr/>
          <a:lstStyle/>
          <a:p>
            <a:r>
              <a:rPr lang="tr-TR" dirty="0">
                <a:solidFill>
                  <a:srgbClr val="FF0000"/>
                </a:solidFill>
                <a:effectLst/>
              </a:rPr>
              <a:t>TEŞVİK PAKETİ</a:t>
            </a:r>
            <a:endParaRPr lang="tr-TR" dirty="0"/>
          </a:p>
        </p:txBody>
      </p:sp>
      <p:sp>
        <p:nvSpPr>
          <p:cNvPr id="3" name="İçerik Yer Tutucusu 2"/>
          <p:cNvSpPr>
            <a:spLocks noGrp="1"/>
          </p:cNvSpPr>
          <p:nvPr>
            <p:ph idx="1"/>
          </p:nvPr>
        </p:nvSpPr>
        <p:spPr>
          <a:xfrm>
            <a:off x="683568" y="1844824"/>
            <a:ext cx="7920880" cy="4464496"/>
          </a:xfrm>
        </p:spPr>
        <p:txBody>
          <a:bodyPr/>
          <a:lstStyle/>
          <a:p>
            <a:pPr marL="0" indent="0" algn="ctr">
              <a:buNone/>
            </a:pPr>
            <a:r>
              <a:rPr lang="tr-TR" sz="2800" b="1" u="sng" dirty="0"/>
              <a:t>SİGORTA PRİM </a:t>
            </a:r>
            <a:r>
              <a:rPr lang="tr-TR" sz="2800" b="1" u="sng" dirty="0">
                <a:solidFill>
                  <a:srgbClr val="FF0000"/>
                </a:solidFill>
              </a:rPr>
              <a:t>İŞVEREN</a:t>
            </a:r>
            <a:r>
              <a:rPr lang="tr-TR" sz="2800" b="1" u="sng" dirty="0"/>
              <a:t> HİSSESİ DESTEĞİ </a:t>
            </a:r>
          </a:p>
          <a:p>
            <a:pPr marL="0" indent="0">
              <a:buNone/>
            </a:pPr>
            <a:r>
              <a:rPr lang="tr-TR" b="1" dirty="0" smtClean="0"/>
              <a:t>4447 </a:t>
            </a:r>
            <a:r>
              <a:rPr lang="tr-TR" b="1" dirty="0"/>
              <a:t>SAYILI KANUNUN GEÇİCİ 15.MADDESİ</a:t>
            </a:r>
          </a:p>
          <a:p>
            <a:pPr marL="0" indent="0">
              <a:buNone/>
            </a:pPr>
            <a:r>
              <a:rPr lang="tr-TR" b="1" i="1" dirty="0"/>
              <a:t> ŞARTLAR</a:t>
            </a:r>
            <a:endParaRPr lang="tr-TR" dirty="0"/>
          </a:p>
          <a:p>
            <a:pPr>
              <a:buFont typeface="Wingdings" pitchFamily="2" charset="2"/>
              <a:buChar char="ü"/>
            </a:pPr>
            <a:r>
              <a:rPr lang="tr-TR" b="1" dirty="0">
                <a:solidFill>
                  <a:srgbClr val="FF0000"/>
                </a:solidFill>
                <a:latin typeface="Cambria" pitchFamily="18" charset="0"/>
                <a:ea typeface="ＭＳ Ｐゴシック" pitchFamily="34" charset="-128"/>
              </a:rPr>
              <a:t>18</a:t>
            </a:r>
            <a:r>
              <a:rPr lang="tr-TR" dirty="0">
                <a:solidFill>
                  <a:schemeClr val="tx1"/>
                </a:solidFill>
                <a:latin typeface="Cambria" pitchFamily="18" charset="0"/>
                <a:ea typeface="ＭＳ Ｐゴシック" pitchFamily="34" charset="-128"/>
              </a:rPr>
              <a:t> yaşından büyük, </a:t>
            </a:r>
            <a:r>
              <a:rPr lang="tr-TR" b="1" dirty="0">
                <a:solidFill>
                  <a:schemeClr val="tx1"/>
                </a:solidFill>
                <a:latin typeface="Cambria" pitchFamily="18" charset="0"/>
                <a:ea typeface="ＭＳ Ｐゴシック" pitchFamily="34" charset="-128"/>
              </a:rPr>
              <a:t>29</a:t>
            </a:r>
            <a:r>
              <a:rPr lang="tr-TR" dirty="0">
                <a:solidFill>
                  <a:schemeClr val="tx1"/>
                </a:solidFill>
                <a:latin typeface="Cambria" pitchFamily="18" charset="0"/>
                <a:ea typeface="ＭＳ Ｐゴシック" pitchFamily="34" charset="-128"/>
              </a:rPr>
              <a:t> yaşından küçük olmak </a:t>
            </a:r>
          </a:p>
          <a:p>
            <a:pPr>
              <a:buFont typeface="Wingdings" pitchFamily="2" charset="2"/>
              <a:buChar char="ü"/>
            </a:pPr>
            <a:r>
              <a:rPr lang="tr-TR" b="1" u="sng" dirty="0">
                <a:solidFill>
                  <a:srgbClr val="FF0000"/>
                </a:solidFill>
                <a:latin typeface="Cambria" pitchFamily="18" charset="0"/>
                <a:ea typeface="ＭＳ Ｐゴシック" pitchFamily="34" charset="-128"/>
              </a:rPr>
              <a:t>31/12/2016</a:t>
            </a:r>
            <a:r>
              <a:rPr lang="tr-TR" dirty="0">
                <a:solidFill>
                  <a:schemeClr val="tx1"/>
                </a:solidFill>
                <a:latin typeface="Cambria" pitchFamily="18" charset="0"/>
                <a:ea typeface="ＭＳ Ｐゴシック" pitchFamily="34" charset="-128"/>
              </a:rPr>
              <a:t> tarihine kadar başlatılan işbaşı eğitim programlarını tamamlayanlar </a:t>
            </a:r>
          </a:p>
          <a:p>
            <a:pPr>
              <a:buFont typeface="Wingdings" pitchFamily="2" charset="2"/>
              <a:buChar char="ü"/>
            </a:pPr>
            <a:r>
              <a:rPr lang="tr-TR" dirty="0">
                <a:solidFill>
                  <a:schemeClr val="tx1"/>
                </a:solidFill>
                <a:latin typeface="Cambria" pitchFamily="18" charset="0"/>
                <a:ea typeface="ＭＳ Ｐゴシック" pitchFamily="34" charset="-128"/>
              </a:rPr>
              <a:t>Programın bitiminden sonra en geç 3 ay içerisinde programı tamamladıkları meslek alanında istihdam edilme</a:t>
            </a:r>
          </a:p>
          <a:p>
            <a:pPr>
              <a:buFont typeface="Wingdings" pitchFamily="2" charset="2"/>
              <a:buChar char="ü"/>
            </a:pPr>
            <a:r>
              <a:rPr lang="tr-TR" dirty="0">
                <a:solidFill>
                  <a:schemeClr val="tx1"/>
                </a:solidFill>
                <a:latin typeface="Cambria" pitchFamily="18" charset="0"/>
                <a:ea typeface="ＭＳ Ｐゴシック" pitchFamily="34" charset="-128"/>
              </a:rPr>
              <a:t>İşe alındıkları yıldan bir önceki takvim yılında işyerinden bildirilen aylık prim ve hizmet belgelerindeki sigortalı sayısının ortalamasına ilave olması</a:t>
            </a:r>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58</a:t>
            </a:fld>
            <a:endParaRPr lang="es-E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5" y="2232561"/>
            <a:ext cx="2376264" cy="120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2859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724128" y="836712"/>
            <a:ext cx="2736801" cy="914400"/>
          </a:xfrm>
        </p:spPr>
        <p:txBody>
          <a:bodyPr/>
          <a:lstStyle/>
          <a:p>
            <a:r>
              <a:rPr lang="tr-TR" dirty="0">
                <a:solidFill>
                  <a:srgbClr val="FF0000"/>
                </a:solidFill>
                <a:effectLst/>
              </a:rPr>
              <a:t>TEŞVİK PAKETİ</a:t>
            </a:r>
            <a:endParaRPr lang="tr-TR" dirty="0"/>
          </a:p>
        </p:txBody>
      </p:sp>
      <p:sp>
        <p:nvSpPr>
          <p:cNvPr id="3" name="İçerik Yer Tutucusu 2"/>
          <p:cNvSpPr>
            <a:spLocks noGrp="1"/>
          </p:cNvSpPr>
          <p:nvPr>
            <p:ph idx="1"/>
          </p:nvPr>
        </p:nvSpPr>
        <p:spPr>
          <a:xfrm>
            <a:off x="533400" y="1484784"/>
            <a:ext cx="7855024" cy="5040560"/>
          </a:xfrm>
        </p:spPr>
        <p:txBody>
          <a:bodyPr/>
          <a:lstStyle/>
          <a:p>
            <a:pPr>
              <a:buFont typeface="Wingdings" pitchFamily="2" charset="2"/>
              <a:buChar char="Ø"/>
            </a:pPr>
            <a:r>
              <a:rPr lang="tr-TR" dirty="0" smtClean="0">
                <a:solidFill>
                  <a:schemeClr val="tx1"/>
                </a:solidFill>
                <a:latin typeface="Cambria" pitchFamily="18" charset="0"/>
                <a:ea typeface="ＭＳ Ｐゴシック" pitchFamily="34" charset="-128"/>
              </a:rPr>
              <a:t>İşe </a:t>
            </a:r>
            <a:r>
              <a:rPr lang="tr-TR" dirty="0">
                <a:solidFill>
                  <a:schemeClr val="tx1"/>
                </a:solidFill>
                <a:latin typeface="Cambria" pitchFamily="18" charset="0"/>
                <a:ea typeface="ＭＳ Ｐゴシック" pitchFamily="34" charset="-128"/>
              </a:rPr>
              <a:t>alındıkları işyerinin imalat sanayi sektöründe faaliyet göstermesi halinde 42 ay</a:t>
            </a:r>
          </a:p>
          <a:p>
            <a:pPr lvl="0">
              <a:buFont typeface="Wingdings" pitchFamily="2" charset="2"/>
              <a:buChar char="Ø"/>
            </a:pPr>
            <a:r>
              <a:rPr lang="tr-TR" dirty="0" smtClean="0">
                <a:solidFill>
                  <a:schemeClr val="tx1"/>
                </a:solidFill>
                <a:latin typeface="Cambria" pitchFamily="18" charset="0"/>
                <a:ea typeface="ＭＳ Ｐゴシック" pitchFamily="34" charset="-128"/>
              </a:rPr>
              <a:t>Diğer </a:t>
            </a:r>
            <a:r>
              <a:rPr lang="tr-TR" dirty="0">
                <a:solidFill>
                  <a:schemeClr val="tx1"/>
                </a:solidFill>
                <a:latin typeface="Cambria" pitchFamily="18" charset="0"/>
                <a:ea typeface="ＭＳ Ｐゴシック" pitchFamily="34" charset="-128"/>
              </a:rPr>
              <a:t>sektörlerde 30 ay </a:t>
            </a:r>
          </a:p>
          <a:p>
            <a:pPr lvl="0">
              <a:buFont typeface="Wingdings" pitchFamily="2" charset="2"/>
              <a:buChar char="Ø"/>
            </a:pPr>
            <a:r>
              <a:rPr lang="tr-TR" dirty="0" smtClean="0">
                <a:solidFill>
                  <a:schemeClr val="tx1"/>
                </a:solidFill>
                <a:latin typeface="Cambria" pitchFamily="18" charset="0"/>
                <a:ea typeface="ＭＳ Ｐゴシック" pitchFamily="34" charset="-128"/>
              </a:rPr>
              <a:t>Sigorta </a:t>
            </a:r>
            <a:r>
              <a:rPr lang="tr-TR" dirty="0">
                <a:solidFill>
                  <a:schemeClr val="tx1"/>
                </a:solidFill>
                <a:latin typeface="Cambria" pitchFamily="18" charset="0"/>
                <a:ea typeface="ＭＳ Ｐゴシック" pitchFamily="34" charset="-128"/>
              </a:rPr>
              <a:t>primlerinin işveren hisselerine ait tutarı İşsizlik Sigortası Fonundan karşılanacak </a:t>
            </a:r>
          </a:p>
          <a:p>
            <a:pPr marL="0" lvl="1" indent="0" algn="ctr">
              <a:buNone/>
            </a:pPr>
            <a:r>
              <a:rPr lang="tr-TR" sz="2000" b="1" i="1" u="sng" dirty="0">
                <a:cs typeface="ＭＳ Ｐゴシック" charset="0"/>
              </a:rPr>
              <a:t>İŞVERENLER TARAFINDAN KATILIMCILARA YAPILAN ÖDEMELERİN VERGİ MATRAHINDAN DÜŞÜRÜLMESİ </a:t>
            </a:r>
          </a:p>
          <a:p>
            <a:pPr marL="0" lvl="1" indent="0" algn="just">
              <a:buNone/>
            </a:pPr>
            <a:r>
              <a:rPr lang="tr-TR" sz="2000" dirty="0" smtClean="0">
                <a:solidFill>
                  <a:schemeClr val="tx1"/>
                </a:solidFill>
                <a:latin typeface="Cambria" pitchFamily="18" charset="0"/>
                <a:ea typeface="ＭＳ Ｐゴシック" pitchFamily="34" charset="-128"/>
                <a:cs typeface="ＭＳ Ｐゴシック" charset="0"/>
              </a:rPr>
              <a:t>İşbaşı </a:t>
            </a:r>
            <a:r>
              <a:rPr lang="tr-TR" sz="2000" dirty="0">
                <a:solidFill>
                  <a:schemeClr val="tx1"/>
                </a:solidFill>
                <a:latin typeface="Cambria" pitchFamily="18" charset="0"/>
                <a:ea typeface="ＭＳ Ｐゴシック" pitchFamily="34" charset="-128"/>
                <a:cs typeface="ＭＳ Ｐゴシック" charset="0"/>
              </a:rPr>
              <a:t>eğitim programlarına katılanlara </a:t>
            </a:r>
            <a:r>
              <a:rPr lang="tr-TR" sz="2000" b="1" dirty="0">
                <a:solidFill>
                  <a:srgbClr val="FF0000"/>
                </a:solidFill>
                <a:latin typeface="Cambria" pitchFamily="18" charset="0"/>
                <a:ea typeface="ＭＳ Ｐゴシック" pitchFamily="34" charset="-128"/>
                <a:cs typeface="ＭＳ Ｐゴシック" charset="0"/>
              </a:rPr>
              <a:t>Kurumun yaptığı ödemelere ek olarak</a:t>
            </a:r>
            <a:r>
              <a:rPr lang="tr-TR" sz="2000" dirty="0">
                <a:solidFill>
                  <a:schemeClr val="tx1"/>
                </a:solidFill>
                <a:latin typeface="Cambria" pitchFamily="18" charset="0"/>
                <a:ea typeface="ＭＳ Ｐゴシック" pitchFamily="34" charset="-128"/>
                <a:cs typeface="ＭＳ Ｐゴシック" charset="0"/>
              </a:rPr>
              <a:t> programın düzenlendiği işveren tarafından yapılan ilave ödemelerin </a:t>
            </a:r>
            <a:r>
              <a:rPr lang="tr-TR" sz="2000" b="1" dirty="0">
                <a:solidFill>
                  <a:srgbClr val="FF0000"/>
                </a:solidFill>
                <a:latin typeface="Cambria" pitchFamily="18" charset="0"/>
                <a:ea typeface="ＭＳ Ｐゴシック" pitchFamily="34" charset="-128"/>
                <a:cs typeface="ＭＳ Ｐゴシック" charset="0"/>
              </a:rPr>
              <a:t>BRÜT ASGARİ ÜCRETİN YARISINA KADAR olan tutarı kadar vergi matrahından düşülebilecek.</a:t>
            </a:r>
          </a:p>
          <a:p>
            <a:pPr marL="0" lvl="1" indent="0" algn="ctr">
              <a:buNone/>
            </a:pPr>
            <a:r>
              <a:rPr lang="tr-TR" sz="2000" b="1" dirty="0" smtClean="0">
                <a:solidFill>
                  <a:srgbClr val="00B050"/>
                </a:solidFill>
                <a:latin typeface="Cambria" pitchFamily="18" charset="0"/>
                <a:ea typeface="ＭＳ Ｐゴシック" pitchFamily="34" charset="-128"/>
                <a:cs typeface="ＭＳ Ｐゴシック" charset="0"/>
              </a:rPr>
              <a:t>İŞVERENLER </a:t>
            </a:r>
            <a:r>
              <a:rPr lang="tr-TR" sz="2000" b="1" dirty="0">
                <a:solidFill>
                  <a:srgbClr val="00B050"/>
                </a:solidFill>
                <a:latin typeface="Cambria" pitchFamily="18" charset="0"/>
                <a:ea typeface="ＭＳ Ｐゴシック" pitchFamily="34" charset="-128"/>
                <a:cs typeface="ＭＳ Ｐゴシック" charset="0"/>
              </a:rPr>
              <a:t>BU ÖDEMELERİN NE ŞEKİLDE GERÇEKLEŞTİRİLECEĞİ VE MUHASEBELEŞTİRİLECEĞİ HAKKINDA MUHASEBECİLERİNDEN, MALİ MÜŞAVİRLERDEN VE VERGİ DAİRELERİNDEN BİLGİ ALABİLİRLER</a:t>
            </a:r>
          </a:p>
          <a:p>
            <a:pPr lvl="0">
              <a:buFont typeface="Wingdings" pitchFamily="2" charset="2"/>
              <a:buChar char="Ø"/>
            </a:pPr>
            <a:endParaRPr lang="tr-TR" dirty="0">
              <a:solidFill>
                <a:schemeClr val="tx1"/>
              </a:solidFill>
              <a:latin typeface="Cambria" pitchFamily="18" charset="0"/>
              <a:ea typeface="ＭＳ Ｐゴシック" pitchFamily="34" charset="-128"/>
            </a:endParaRPr>
          </a:p>
          <a:p>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59</a:t>
            </a:fld>
            <a:endParaRPr lang="es-ES"/>
          </a:p>
        </p:txBody>
      </p:sp>
    </p:spTree>
    <p:extLst>
      <p:ext uri="{BB962C8B-B14F-4D97-AF65-F5344CB8AC3E}">
        <p14:creationId xmlns:p14="http://schemas.microsoft.com/office/powerpoint/2010/main" val="56753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484784"/>
            <a:ext cx="8496944" cy="5112568"/>
          </a:xfrm>
        </p:spPr>
        <p:txBody>
          <a:bodyPr/>
          <a:lstStyle/>
          <a:p>
            <a:pPr marL="342900" lvl="1" indent="-342900" algn="just" defTabSz="457200" fontAlgn="auto">
              <a:lnSpc>
                <a:spcPct val="150000"/>
              </a:lnSpc>
              <a:spcAft>
                <a:spcPts val="0"/>
              </a:spcAft>
              <a:buSzPct val="100000"/>
              <a:buBlip>
                <a:blip r:embed="rId2"/>
              </a:buBlip>
              <a:defRPr/>
            </a:pPr>
            <a:r>
              <a:rPr lang="tr-TR" sz="2400" dirty="0" smtClean="0">
                <a:solidFill>
                  <a:srgbClr val="000000"/>
                </a:solidFill>
                <a:latin typeface="Cambria" pitchFamily="18" charset="0"/>
                <a:ea typeface="+mn-ea"/>
                <a:cs typeface="Arial" charset="0"/>
              </a:rPr>
              <a:t>Herhangi </a:t>
            </a:r>
            <a:r>
              <a:rPr lang="tr-TR" sz="2400" dirty="0">
                <a:solidFill>
                  <a:srgbClr val="000000"/>
                </a:solidFill>
                <a:latin typeface="Cambria" pitchFamily="18" charset="0"/>
                <a:ea typeface="+mn-ea"/>
                <a:cs typeface="Arial" charset="0"/>
              </a:rPr>
              <a:t>bir vasıf gerektirmeyen </a:t>
            </a:r>
            <a:r>
              <a:rPr lang="tr-TR" sz="2400" dirty="0" smtClean="0">
                <a:solidFill>
                  <a:srgbClr val="000000"/>
                </a:solidFill>
                <a:latin typeface="Cambria" pitchFamily="18" charset="0"/>
                <a:ea typeface="+mn-ea"/>
                <a:cs typeface="Arial" charset="0"/>
              </a:rPr>
              <a:t>mesleklerde (</a:t>
            </a:r>
            <a:r>
              <a:rPr lang="tr-TR" sz="2400" b="1" i="1" dirty="0" smtClean="0">
                <a:solidFill>
                  <a:srgbClr val="FF0000"/>
                </a:solidFill>
                <a:latin typeface="Cambria" pitchFamily="18" charset="0"/>
                <a:ea typeface="+mn-ea"/>
                <a:cs typeface="Arial" charset="0"/>
              </a:rPr>
              <a:t>Örnek: beden </a:t>
            </a:r>
            <a:r>
              <a:rPr lang="tr-TR" sz="2400" b="1" i="1" dirty="0">
                <a:solidFill>
                  <a:srgbClr val="FF0000"/>
                </a:solidFill>
                <a:latin typeface="Cambria" pitchFamily="18" charset="0"/>
                <a:ea typeface="+mn-ea"/>
                <a:cs typeface="Arial" charset="0"/>
              </a:rPr>
              <a:t>işçisi, temizlik görevlisi, taşıma işçisi, </a:t>
            </a:r>
            <a:r>
              <a:rPr lang="tr-TR" sz="2400" b="1" i="1" dirty="0" smtClean="0">
                <a:solidFill>
                  <a:srgbClr val="FF0000"/>
                </a:solidFill>
                <a:latin typeface="Cambria" pitchFamily="18" charset="0"/>
                <a:ea typeface="+mn-ea"/>
                <a:cs typeface="Arial" charset="0"/>
              </a:rPr>
              <a:t>çaycı</a:t>
            </a:r>
            <a:r>
              <a:rPr lang="tr-TR" sz="2400" b="1" i="1" dirty="0">
                <a:solidFill>
                  <a:srgbClr val="FF0000"/>
                </a:solidFill>
                <a:latin typeface="Cambria" pitchFamily="18" charset="0"/>
                <a:ea typeface="+mn-ea"/>
                <a:cs typeface="Arial" charset="0"/>
              </a:rPr>
              <a:t> </a:t>
            </a:r>
            <a:r>
              <a:rPr lang="tr-TR" sz="2400" b="1" i="1" dirty="0" smtClean="0">
                <a:solidFill>
                  <a:srgbClr val="FF0000"/>
                </a:solidFill>
                <a:latin typeface="Cambria" pitchFamily="18" charset="0"/>
                <a:ea typeface="+mn-ea"/>
                <a:cs typeface="Arial" charset="0"/>
              </a:rPr>
              <a:t>vb</a:t>
            </a:r>
            <a:r>
              <a:rPr lang="tr-TR" sz="2400" b="1" dirty="0" smtClean="0">
                <a:solidFill>
                  <a:srgbClr val="FF0000"/>
                </a:solidFill>
                <a:latin typeface="Cambria" pitchFamily="18" charset="0"/>
                <a:ea typeface="+mn-ea"/>
                <a:cs typeface="Arial" charset="0"/>
              </a:rPr>
              <a:t>.) </a:t>
            </a:r>
            <a:r>
              <a:rPr lang="tr-TR" sz="2400" dirty="0">
                <a:solidFill>
                  <a:srgbClr val="000000"/>
                </a:solidFill>
                <a:latin typeface="Cambria" pitchFamily="18" charset="0"/>
                <a:ea typeface="+mn-ea"/>
                <a:cs typeface="Arial" charset="0"/>
              </a:rPr>
              <a:t>program </a:t>
            </a:r>
            <a:r>
              <a:rPr lang="tr-TR" sz="2400" dirty="0" smtClean="0">
                <a:solidFill>
                  <a:srgbClr val="000000"/>
                </a:solidFill>
                <a:latin typeface="Cambria" pitchFamily="18" charset="0"/>
                <a:ea typeface="+mn-ea"/>
                <a:cs typeface="Arial" charset="0"/>
              </a:rPr>
              <a:t>düzenlenmesi uygun değildir.</a:t>
            </a:r>
          </a:p>
          <a:p>
            <a:pPr marL="342900" lvl="1" indent="-342900" algn="just" defTabSz="457200" fontAlgn="auto">
              <a:lnSpc>
                <a:spcPct val="150000"/>
              </a:lnSpc>
              <a:spcAft>
                <a:spcPts val="0"/>
              </a:spcAft>
              <a:buSzPct val="100000"/>
              <a:buBlip>
                <a:blip r:embed="rId2"/>
              </a:buBlip>
              <a:defRPr/>
            </a:pPr>
            <a:r>
              <a:rPr lang="tr-TR" sz="2400" b="1" dirty="0">
                <a:solidFill>
                  <a:srgbClr val="009900"/>
                </a:solidFill>
                <a:latin typeface="Cambria" pitchFamily="18" charset="0"/>
                <a:ea typeface="+mn-ea"/>
                <a:cs typeface="Arial" charset="0"/>
              </a:rPr>
              <a:t>Ö</a:t>
            </a:r>
            <a:r>
              <a:rPr lang="tr-TR" sz="2400" b="1" dirty="0" smtClean="0">
                <a:solidFill>
                  <a:srgbClr val="009900"/>
                </a:solidFill>
                <a:latin typeface="Cambria" pitchFamily="18" charset="0"/>
                <a:ea typeface="+mn-ea"/>
                <a:cs typeface="Arial" charset="0"/>
              </a:rPr>
              <a:t>ğretmenlik</a:t>
            </a:r>
            <a:r>
              <a:rPr lang="tr-TR" sz="2400" b="1" dirty="0">
                <a:solidFill>
                  <a:srgbClr val="009900"/>
                </a:solidFill>
                <a:latin typeface="Cambria" pitchFamily="18" charset="0"/>
                <a:ea typeface="+mn-ea"/>
                <a:cs typeface="Arial" charset="0"/>
              </a:rPr>
              <a:t>, avukatlık, mühendislik, muhasebecilik </a:t>
            </a:r>
            <a:r>
              <a:rPr lang="tr-TR" sz="2400" dirty="0">
                <a:solidFill>
                  <a:srgbClr val="000000"/>
                </a:solidFill>
                <a:latin typeface="Cambria" pitchFamily="18" charset="0"/>
                <a:ea typeface="+mn-ea"/>
                <a:cs typeface="Arial" charset="0"/>
              </a:rPr>
              <a:t>gibi nitelik gerektiren mesleklerde de program düzenlenmesine engel bir durum bulunmamaktadır.</a:t>
            </a:r>
          </a:p>
          <a:p>
            <a:pPr marL="342900" lvl="1" indent="-342900" algn="just" defTabSz="457200" fontAlgn="auto">
              <a:lnSpc>
                <a:spcPct val="150000"/>
              </a:lnSpc>
              <a:spcAft>
                <a:spcPts val="0"/>
              </a:spcAft>
              <a:buSzPct val="100000"/>
              <a:buBlip>
                <a:blip r:embed="rId2"/>
              </a:buBlip>
              <a:defRPr/>
            </a:pPr>
            <a:r>
              <a:rPr lang="tr-TR" sz="2400" dirty="0" smtClean="0">
                <a:solidFill>
                  <a:srgbClr val="000000"/>
                </a:solidFill>
                <a:latin typeface="Cambria" pitchFamily="18" charset="0"/>
                <a:ea typeface="+mn-ea"/>
                <a:cs typeface="Arial" charset="0"/>
              </a:rPr>
              <a:t>Program düzenlenecek </a:t>
            </a:r>
            <a:r>
              <a:rPr lang="tr-TR" sz="2400" b="1" u="sng" dirty="0" smtClean="0">
                <a:solidFill>
                  <a:srgbClr val="FF0000"/>
                </a:solidFill>
                <a:latin typeface="Cambria" pitchFamily="18" charset="0"/>
                <a:ea typeface="+mn-ea"/>
                <a:cs typeface="Arial" charset="0"/>
              </a:rPr>
              <a:t>meslekleri belirleme yetkisi il müdürlükleri/hizmet merkezlerindedir.</a:t>
            </a:r>
          </a:p>
          <a:p>
            <a:endParaRPr lang="tr-TR" dirty="0">
              <a:latin typeface="Cambria" panose="02040503050406030204" pitchFamily="18" charset="0"/>
            </a:endParaRP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6</a:t>
            </a:fld>
            <a:endParaRPr lang="es-ES"/>
          </a:p>
        </p:txBody>
      </p:sp>
      <p:sp>
        <p:nvSpPr>
          <p:cNvPr id="6" name="İçerik Yer Tutucusu 2"/>
          <p:cNvSpPr txBox="1">
            <a:spLocks/>
          </p:cNvSpPr>
          <p:nvPr/>
        </p:nvSpPr>
        <p:spPr bwMode="auto">
          <a:xfrm>
            <a:off x="3419872" y="572889"/>
            <a:ext cx="5400600" cy="6958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lvl="1" indent="0" algn="ctr" defTabSz="457200" fontAlgn="auto">
              <a:lnSpc>
                <a:spcPct val="90000"/>
              </a:lnSpc>
              <a:spcAft>
                <a:spcPts val="0"/>
              </a:spcAft>
              <a:buSzPct val="100000"/>
              <a:buNone/>
              <a:defRPr/>
            </a:pPr>
            <a:r>
              <a:rPr lang="tr-TR" sz="2400" b="1" dirty="0">
                <a:solidFill>
                  <a:srgbClr val="FF0000"/>
                </a:solidFill>
                <a:latin typeface="Cambria" panose="02040503050406030204" pitchFamily="18" charset="0"/>
                <a:cs typeface="Arial" charset="0"/>
              </a:rPr>
              <a:t>PROGRAM DÜZENLENECEK </a:t>
            </a:r>
            <a:r>
              <a:rPr lang="tr-TR" sz="2400" b="1" dirty="0" smtClean="0">
                <a:solidFill>
                  <a:srgbClr val="FF0000"/>
                </a:solidFill>
                <a:latin typeface="Cambria" panose="02040503050406030204" pitchFamily="18" charset="0"/>
                <a:cs typeface="Arial" charset="0"/>
              </a:rPr>
              <a:t>MESLEKLER</a:t>
            </a:r>
            <a:endParaRPr lang="tr-TR" sz="2400" b="1" dirty="0">
              <a:solidFill>
                <a:srgbClr val="FF0000"/>
              </a:solidFill>
              <a:latin typeface="Cambria" panose="02040503050406030204" pitchFamily="18" charset="0"/>
              <a:cs typeface="Arial" charset="0"/>
            </a:endParaRPr>
          </a:p>
        </p:txBody>
      </p:sp>
    </p:spTree>
    <p:extLst>
      <p:ext uri="{BB962C8B-B14F-4D97-AF65-F5344CB8AC3E}">
        <p14:creationId xmlns:p14="http://schemas.microsoft.com/office/powerpoint/2010/main" val="34452266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73075" y="1824038"/>
            <a:ext cx="8458200" cy="3408362"/>
          </a:xfrm>
          <a:prstGeom prst="rect">
            <a:avLst/>
          </a:prstGeom>
          <a:noFill/>
          <a:ln>
            <a:noFill/>
          </a:ln>
          <a:extLst/>
        </p:spPr>
        <p:txBody>
          <a:bodyPr/>
          <a:lstStyle/>
          <a:p>
            <a:pPr marL="342900" indent="-342900" algn="just" eaLnBrk="0" hangingPunct="0">
              <a:spcBef>
                <a:spcPct val="30000"/>
              </a:spcBef>
              <a:spcAft>
                <a:spcPct val="30000"/>
              </a:spcAft>
              <a:buFont typeface="Arial" charset="0"/>
              <a:buNone/>
              <a:defRPr/>
            </a:pPr>
            <a:endParaRPr lang="tr-TR" sz="2200" dirty="0">
              <a:solidFill>
                <a:srgbClr val="6600CC"/>
              </a:solidFill>
              <a:latin typeface="+mj-lt"/>
              <a:ea typeface="ＭＳ Ｐゴシック" pitchFamily="34" charset="-128"/>
            </a:endParaRPr>
          </a:p>
          <a:p>
            <a:pPr marL="1143000" lvl="2" indent="-228600" algn="just" eaLnBrk="0" hangingPunct="0">
              <a:spcBef>
                <a:spcPct val="30000"/>
              </a:spcBef>
              <a:spcAft>
                <a:spcPct val="30000"/>
              </a:spcAft>
              <a:buFont typeface="Wingdings" pitchFamily="2" charset="2"/>
              <a:buChar char="Ø"/>
              <a:defRPr/>
            </a:pPr>
            <a:endParaRPr lang="tr-TR" sz="2200" dirty="0">
              <a:solidFill>
                <a:srgbClr val="6600CC"/>
              </a:solidFill>
              <a:latin typeface="+mj-lt"/>
              <a:ea typeface="ＭＳ Ｐゴシック" pitchFamily="34" charset="-128"/>
            </a:endParaRPr>
          </a:p>
        </p:txBody>
      </p:sp>
      <p:sp>
        <p:nvSpPr>
          <p:cNvPr id="37891" name="Slayt Numarası Yer Tutucusu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9FE9C830-6CB8-4770-A570-1E5F5EB2A56C}" type="slidenum">
              <a:rPr lang="es-ES" sz="1400" smtClean="0">
                <a:solidFill>
                  <a:srgbClr val="3D4E84"/>
                </a:solidFill>
                <a:latin typeface="Arial" pitchFamily="34" charset="0"/>
                <a:ea typeface="MS PGothic" pitchFamily="34" charset="-128"/>
              </a:rPr>
              <a:pPr/>
              <a:t>60</a:t>
            </a:fld>
            <a:endParaRPr lang="es-ES" sz="1400" smtClean="0">
              <a:solidFill>
                <a:srgbClr val="3D4E84"/>
              </a:solidFill>
              <a:latin typeface="Arial" pitchFamily="34" charset="0"/>
              <a:ea typeface="MS PGothic" pitchFamily="34" charset="-128"/>
            </a:endParaRPr>
          </a:p>
        </p:txBody>
      </p:sp>
      <p:sp>
        <p:nvSpPr>
          <p:cNvPr id="6" name="Rectangle 3"/>
          <p:cNvSpPr txBox="1">
            <a:spLocks noChangeArrowheads="1"/>
          </p:cNvSpPr>
          <p:nvPr/>
        </p:nvSpPr>
        <p:spPr bwMode="auto">
          <a:xfrm>
            <a:off x="611188" y="1700213"/>
            <a:ext cx="8064500" cy="2043112"/>
          </a:xfrm>
          <a:prstGeom prst="rect">
            <a:avLst/>
          </a:prstGeom>
          <a:noFill/>
          <a:ln>
            <a:noFill/>
          </a:ln>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Font typeface="Wingdings" pitchFamily="2" charset="2"/>
              <a:buNone/>
              <a:defRPr/>
            </a:pPr>
            <a:r>
              <a:rPr lang="tr-TR" sz="4800" dirty="0" smtClean="0">
                <a:solidFill>
                  <a:srgbClr val="17375E"/>
                </a:solidFill>
                <a:effectLst>
                  <a:outerShdw blurRad="38100" dist="38100" dir="2700000" algn="tl">
                    <a:srgbClr val="C0C0C0"/>
                  </a:outerShdw>
                </a:effectLst>
                <a:latin typeface="Tahoma" pitchFamily="34" charset="0"/>
                <a:cs typeface="Tahoma" pitchFamily="34" charset="0"/>
              </a:rPr>
              <a:t>TEŞEKKÜRLER        SAYGILARIMIZLA…</a:t>
            </a:r>
          </a:p>
        </p:txBody>
      </p:sp>
      <p:pic>
        <p:nvPicPr>
          <p:cNvPr id="37893" name="Picture 2" descr="G:\logo\Logo-Beyaz zemin.jpg"/>
          <p:cNvPicPr>
            <a:picLocks noChangeAspect="1" noChangeArrowheads="1"/>
          </p:cNvPicPr>
          <p:nvPr/>
        </p:nvPicPr>
        <p:blipFill>
          <a:blip r:embed="rId2">
            <a:clrChange>
              <a:clrFrom>
                <a:srgbClr val="FFFFFF"/>
              </a:clrFrom>
              <a:clrTo>
                <a:srgbClr val="FFFFFF">
                  <a:alpha val="0"/>
                </a:srgbClr>
              </a:clrTo>
            </a:clrChange>
          </a:blip>
          <a:srcRect l="16280" t="12379" r="11923" b="18085"/>
          <a:stretch>
            <a:fillRect/>
          </a:stretch>
        </p:blipFill>
        <p:spPr bwMode="auto">
          <a:xfrm>
            <a:off x="3078163" y="4005263"/>
            <a:ext cx="3451225" cy="1884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556792"/>
            <a:ext cx="8064896" cy="4896544"/>
          </a:xfrm>
        </p:spPr>
        <p:txBody>
          <a:bodyPr/>
          <a:lstStyle/>
          <a:p>
            <a:pPr marL="342900" lvl="1" indent="-342900" algn="just" defTabSz="457200" fontAlgn="auto">
              <a:lnSpc>
                <a:spcPct val="150000"/>
              </a:lnSpc>
              <a:spcAft>
                <a:spcPts val="0"/>
              </a:spcAft>
              <a:buSzPct val="100000"/>
              <a:buBlip>
                <a:blip r:embed="rId2"/>
              </a:buBlip>
              <a:defRPr/>
            </a:pPr>
            <a:r>
              <a:rPr lang="tr-TR" sz="2000" b="1" dirty="0">
                <a:solidFill>
                  <a:srgbClr val="FF0000"/>
                </a:solidFill>
                <a:latin typeface="Cambria" pitchFamily="18" charset="0"/>
                <a:cs typeface="Arial" charset="0"/>
              </a:rPr>
              <a:t>E</a:t>
            </a:r>
            <a:r>
              <a:rPr lang="tr-TR" sz="2000" b="1" dirty="0" smtClean="0">
                <a:solidFill>
                  <a:srgbClr val="FF0000"/>
                </a:solidFill>
                <a:latin typeface="Cambria" pitchFamily="18" charset="0"/>
                <a:cs typeface="Arial" charset="0"/>
              </a:rPr>
              <a:t>n </a:t>
            </a:r>
            <a:r>
              <a:rPr lang="tr-TR" sz="2000" b="1" dirty="0">
                <a:solidFill>
                  <a:srgbClr val="FF0000"/>
                </a:solidFill>
                <a:latin typeface="Cambria" pitchFamily="18" charset="0"/>
                <a:cs typeface="Arial" charset="0"/>
              </a:rPr>
              <a:t>az 2 çalışanı </a:t>
            </a:r>
            <a:r>
              <a:rPr lang="tr-TR" sz="2000" b="1" dirty="0" smtClean="0">
                <a:solidFill>
                  <a:srgbClr val="FF0000"/>
                </a:solidFill>
                <a:latin typeface="Cambria" pitchFamily="18" charset="0"/>
                <a:cs typeface="Arial" charset="0"/>
              </a:rPr>
              <a:t>bulunan </a:t>
            </a:r>
            <a:r>
              <a:rPr lang="tr-TR" sz="2000" dirty="0" smtClean="0">
                <a:solidFill>
                  <a:schemeClr val="tx1"/>
                </a:solidFill>
                <a:latin typeface="Cambria" pitchFamily="18" charset="0"/>
                <a:cs typeface="Arial" charset="0"/>
              </a:rPr>
              <a:t>işverenler  programdan faydalanabilir.</a:t>
            </a:r>
            <a:endParaRPr lang="tr-TR" sz="2000" dirty="0" smtClean="0">
              <a:solidFill>
                <a:schemeClr val="tx1"/>
              </a:solidFill>
              <a:latin typeface="Cambria" pitchFamily="18" charset="0"/>
              <a:ea typeface="+mn-ea"/>
              <a:cs typeface="Arial" charset="0"/>
            </a:endParaRPr>
          </a:p>
          <a:p>
            <a:pPr marL="0" lvl="1" indent="0" algn="just" defTabSz="457200" fontAlgn="auto">
              <a:lnSpc>
                <a:spcPct val="150000"/>
              </a:lnSpc>
              <a:spcAft>
                <a:spcPts val="0"/>
              </a:spcAft>
              <a:buSzPct val="100000"/>
              <a:buNone/>
              <a:defRPr/>
            </a:pPr>
            <a:r>
              <a:rPr lang="tr-TR" sz="2000" dirty="0">
                <a:solidFill>
                  <a:srgbClr val="000000"/>
                </a:solidFill>
                <a:latin typeface="Cambria" pitchFamily="18" charset="0"/>
                <a:ea typeface="+mn-ea"/>
                <a:cs typeface="Arial" charset="0"/>
              </a:rPr>
              <a:t> </a:t>
            </a:r>
            <a:r>
              <a:rPr lang="tr-TR" sz="2000" dirty="0" smtClean="0">
                <a:solidFill>
                  <a:srgbClr val="000000"/>
                </a:solidFill>
                <a:latin typeface="Cambria" pitchFamily="18" charset="0"/>
                <a:ea typeface="+mn-ea"/>
                <a:cs typeface="Arial" charset="0"/>
              </a:rPr>
              <a:t>      Çalışanlar;</a:t>
            </a:r>
          </a:p>
          <a:p>
            <a:pPr marL="342900" lvl="1" indent="-342900" algn="just" defTabSz="457200" fontAlgn="auto">
              <a:lnSpc>
                <a:spcPct val="150000"/>
              </a:lnSpc>
              <a:spcAft>
                <a:spcPts val="0"/>
              </a:spcAft>
              <a:buSzPct val="100000"/>
              <a:buBlip>
                <a:blip r:embed="rId2"/>
              </a:buBlip>
              <a:defRPr/>
            </a:pPr>
            <a:r>
              <a:rPr lang="tr-TR" sz="2000" dirty="0" smtClean="0">
                <a:solidFill>
                  <a:srgbClr val="000000"/>
                </a:solidFill>
                <a:latin typeface="Cambria" pitchFamily="18" charset="0"/>
                <a:ea typeface="+mn-ea"/>
                <a:cs typeface="Arial" charset="0"/>
              </a:rPr>
              <a:t>4857 </a:t>
            </a:r>
            <a:r>
              <a:rPr lang="tr-TR" sz="2000" dirty="0">
                <a:solidFill>
                  <a:srgbClr val="000000"/>
                </a:solidFill>
                <a:latin typeface="Cambria" pitchFamily="18" charset="0"/>
                <a:ea typeface="+mn-ea"/>
                <a:cs typeface="Arial" charset="0"/>
              </a:rPr>
              <a:t>sayılı İş Kanunu </a:t>
            </a:r>
            <a:r>
              <a:rPr lang="tr-TR" sz="2000" b="1" dirty="0" smtClean="0">
                <a:solidFill>
                  <a:srgbClr val="FF0000"/>
                </a:solidFill>
                <a:latin typeface="Cambria" pitchFamily="18" charset="0"/>
                <a:ea typeface="+mn-ea"/>
                <a:cs typeface="Arial" charset="0"/>
              </a:rPr>
              <a:t>VEYA </a:t>
            </a:r>
          </a:p>
          <a:p>
            <a:pPr marL="342900" lvl="1" indent="-342900" algn="just" defTabSz="457200" fontAlgn="auto">
              <a:lnSpc>
                <a:spcPct val="150000"/>
              </a:lnSpc>
              <a:spcAft>
                <a:spcPts val="0"/>
              </a:spcAft>
              <a:buSzPct val="100000"/>
              <a:buBlip>
                <a:blip r:embed="rId2"/>
              </a:buBlip>
              <a:defRPr/>
            </a:pPr>
            <a:r>
              <a:rPr lang="tr-TR" sz="2000" dirty="0" smtClean="0">
                <a:solidFill>
                  <a:srgbClr val="000000"/>
                </a:solidFill>
                <a:latin typeface="Cambria" pitchFamily="18" charset="0"/>
                <a:ea typeface="+mn-ea"/>
                <a:cs typeface="Arial" charset="0"/>
              </a:rPr>
              <a:t>5510 </a:t>
            </a:r>
            <a:r>
              <a:rPr lang="tr-TR" sz="2000" dirty="0">
                <a:solidFill>
                  <a:srgbClr val="000000"/>
                </a:solidFill>
                <a:latin typeface="Cambria" pitchFamily="18" charset="0"/>
                <a:ea typeface="+mn-ea"/>
                <a:cs typeface="Arial" charset="0"/>
              </a:rPr>
              <a:t>sayılı Sosyal Sigortalar ve Genel Sağlık Sigortası Kanununun 4. maddesinin birinci fıkrasının (a) bendine tabi </a:t>
            </a:r>
            <a:r>
              <a:rPr lang="tr-TR" sz="2000" dirty="0" smtClean="0">
                <a:solidFill>
                  <a:srgbClr val="000000"/>
                </a:solidFill>
                <a:latin typeface="Cambria" pitchFamily="18" charset="0"/>
                <a:ea typeface="+mn-ea"/>
                <a:cs typeface="Arial" charset="0"/>
              </a:rPr>
              <a:t>olmalıdır.</a:t>
            </a:r>
            <a:endParaRPr lang="tr-TR" sz="2000" dirty="0">
              <a:solidFill>
                <a:srgbClr val="000000"/>
              </a:solidFill>
              <a:latin typeface="Cambria" pitchFamily="18" charset="0"/>
              <a:ea typeface="+mn-ea"/>
              <a:cs typeface="Arial" charset="0"/>
            </a:endParaRPr>
          </a:p>
          <a:p>
            <a:pPr marL="0" indent="0" algn="ctr">
              <a:buNone/>
            </a:pPr>
            <a:endParaRPr lang="tr-TR" sz="2400" b="1" dirty="0">
              <a:solidFill>
                <a:srgbClr val="FF0000"/>
              </a:solidFill>
            </a:endParaRPr>
          </a:p>
        </p:txBody>
      </p:sp>
      <p:sp>
        <p:nvSpPr>
          <p:cNvPr id="4" name="Slayt Numarası Yer Tutucusu 3"/>
          <p:cNvSpPr>
            <a:spLocks noGrp="1"/>
          </p:cNvSpPr>
          <p:nvPr>
            <p:ph type="sldNum" sz="quarter" idx="11"/>
          </p:nvPr>
        </p:nvSpPr>
        <p:spPr/>
        <p:txBody>
          <a:bodyPr/>
          <a:lstStyle/>
          <a:p>
            <a:pPr>
              <a:defRPr/>
            </a:pPr>
            <a:fld id="{871B4DB4-B908-4C85-B826-3B2F07462D86}" type="slidenum">
              <a:rPr lang="es-ES" smtClean="0"/>
              <a:pPr>
                <a:defRPr/>
              </a:pPr>
              <a:t>7</a:t>
            </a:fld>
            <a:endParaRPr lang="es-ES"/>
          </a:p>
        </p:txBody>
      </p:sp>
      <p:sp>
        <p:nvSpPr>
          <p:cNvPr id="6" name="İçerik Yer Tutucusu 2"/>
          <p:cNvSpPr txBox="1">
            <a:spLocks/>
          </p:cNvSpPr>
          <p:nvPr/>
        </p:nvSpPr>
        <p:spPr bwMode="auto">
          <a:xfrm>
            <a:off x="4572000" y="552576"/>
            <a:ext cx="4569726" cy="788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Char char="•"/>
              <a:defRPr sz="2000">
                <a:solidFill>
                  <a:srgbClr val="3D4E84"/>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0066"/>
              </a:buClr>
              <a:buChar char="–"/>
              <a:defRPr sz="2800">
                <a:solidFill>
                  <a:srgbClr val="3D4E84"/>
                </a:solidFill>
                <a:latin typeface="+mn-lt"/>
                <a:ea typeface="ＭＳ Ｐゴシック" charset="0"/>
              </a:defRPr>
            </a:lvl2pPr>
            <a:lvl3pPr marL="1143000" indent="-228600" algn="l" rtl="0" eaLnBrk="0" fontAlgn="base" hangingPunct="0">
              <a:spcBef>
                <a:spcPct val="20000"/>
              </a:spcBef>
              <a:spcAft>
                <a:spcPct val="0"/>
              </a:spcAft>
              <a:buClr>
                <a:srgbClr val="000066"/>
              </a:buClr>
              <a:buChar char="•"/>
              <a:defRPr sz="1600">
                <a:solidFill>
                  <a:srgbClr val="3D4E84"/>
                </a:solidFill>
                <a:latin typeface="+mn-lt"/>
                <a:ea typeface="ＭＳ Ｐゴシック" charset="0"/>
              </a:defRPr>
            </a:lvl3pPr>
            <a:lvl4pPr marL="16002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4pPr>
            <a:lvl5pPr marL="2057400" indent="-228600" algn="l" rtl="0" eaLnBrk="0" fontAlgn="base" hangingPunct="0">
              <a:spcBef>
                <a:spcPct val="20000"/>
              </a:spcBef>
              <a:spcAft>
                <a:spcPct val="0"/>
              </a:spcAft>
              <a:buClr>
                <a:srgbClr val="000066"/>
              </a:buClr>
              <a:buChar char="»"/>
              <a:defRPr sz="1400">
                <a:solidFill>
                  <a:srgbClr val="3D4E84"/>
                </a:solidFill>
                <a:latin typeface="+mn-lt"/>
                <a:ea typeface="ＭＳ Ｐゴシック"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lvl="1" indent="0" algn="ctr">
              <a:buNone/>
            </a:pPr>
            <a:r>
              <a:rPr lang="tr-TR" sz="2400" b="1" kern="0" dirty="0" smtClean="0">
                <a:solidFill>
                  <a:srgbClr val="FF0000"/>
                </a:solidFill>
              </a:rPr>
              <a:t>    </a:t>
            </a:r>
            <a:r>
              <a:rPr lang="tr-TR" sz="2400" b="1" dirty="0">
                <a:solidFill>
                  <a:srgbClr val="FF0000"/>
                </a:solidFill>
                <a:latin typeface="Calibri" pitchFamily="34" charset="0"/>
              </a:rPr>
              <a:t>PROGRAMDAN YARARLANABİLECEK İŞVERENLER</a:t>
            </a:r>
          </a:p>
          <a:p>
            <a:pPr marL="0" indent="0" algn="ctr">
              <a:buFontTx/>
              <a:buNone/>
            </a:pPr>
            <a:endParaRPr lang="tr-TR" sz="2400" b="1" kern="0" dirty="0" smtClean="0">
              <a:solidFill>
                <a:srgbClr val="FF0000"/>
              </a:solidFill>
            </a:endParaRPr>
          </a:p>
          <a:p>
            <a:pPr marL="0" indent="0" algn="ctr">
              <a:buFontTx/>
              <a:buNone/>
            </a:pPr>
            <a:endParaRPr lang="tr-TR" sz="2400" b="1" kern="0"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14908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779912" y="4260880"/>
            <a:ext cx="4896544" cy="2215991"/>
          </a:xfrm>
          <a:prstGeom prst="rect">
            <a:avLst/>
          </a:prstGeom>
          <a:noFill/>
        </p:spPr>
        <p:txBody>
          <a:bodyPr wrap="square" rtlCol="0">
            <a:spAutoFit/>
          </a:bodyPr>
          <a:lstStyle/>
          <a:p>
            <a:r>
              <a:rPr lang="tr-TR" sz="2400" b="1" dirty="0" smtClean="0">
                <a:solidFill>
                  <a:srgbClr val="FF0000"/>
                </a:solidFill>
              </a:rPr>
              <a:t>PROGRAMA </a:t>
            </a:r>
            <a:r>
              <a:rPr lang="tr-TR" sz="2400" b="1" dirty="0">
                <a:solidFill>
                  <a:srgbClr val="FF0000"/>
                </a:solidFill>
              </a:rPr>
              <a:t>BAŞVURU YAPARKEN, PROGRAMIN BAŞLAMA ve BİTİŞ TARİHİNDE İŞVERENİN EN AZ 2 ÇALIŞANI OLMASI TEMEL KURALDIR </a:t>
            </a:r>
            <a:r>
              <a:rPr lang="tr-TR" sz="2400" b="1" dirty="0" smtClean="0">
                <a:solidFill>
                  <a:srgbClr val="FF0000"/>
                </a:solidFill>
              </a:rPr>
              <a:t>  </a:t>
            </a:r>
            <a:endParaRPr lang="tr-TR" sz="2400" b="1" dirty="0">
              <a:solidFill>
                <a:srgbClr val="FF0000"/>
              </a:solidFill>
            </a:endParaRPr>
          </a:p>
          <a:p>
            <a:endParaRPr lang="tr-TR" dirty="0"/>
          </a:p>
        </p:txBody>
      </p:sp>
    </p:spTree>
    <p:extLst>
      <p:ext uri="{BB962C8B-B14F-4D97-AF65-F5344CB8AC3E}">
        <p14:creationId xmlns:p14="http://schemas.microsoft.com/office/powerpoint/2010/main" val="2043325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3968" y="857232"/>
            <a:ext cx="4609009" cy="928694"/>
          </a:xfrm>
        </p:spPr>
        <p:txBody>
          <a:bodyPr/>
          <a:lstStyle/>
          <a:p>
            <a:r>
              <a:rPr lang="tr-TR" dirty="0">
                <a:solidFill>
                  <a:srgbClr val="FF0000"/>
                </a:solidFill>
              </a:rPr>
              <a:t> </a:t>
            </a:r>
            <a:r>
              <a:rPr lang="tr-TR" kern="1200" dirty="0">
                <a:solidFill>
                  <a:srgbClr val="FF0000"/>
                </a:solidFill>
                <a:effectLst/>
                <a:latin typeface="Calibri" pitchFamily="34" charset="0"/>
                <a:cs typeface="+mn-cs"/>
              </a:rPr>
              <a:t>PROGRAMDAN YARARLANABİLECEK İŞVERENLER</a:t>
            </a:r>
          </a:p>
        </p:txBody>
      </p:sp>
      <p:sp>
        <p:nvSpPr>
          <p:cNvPr id="3" name="İçerik Yer Tutucusu 2"/>
          <p:cNvSpPr>
            <a:spLocks noGrp="1"/>
          </p:cNvSpPr>
          <p:nvPr>
            <p:ph idx="1"/>
          </p:nvPr>
        </p:nvSpPr>
        <p:spPr>
          <a:xfrm>
            <a:off x="533400" y="2214554"/>
            <a:ext cx="7772400" cy="3652846"/>
          </a:xfrm>
        </p:spPr>
        <p:txBody>
          <a:bodyPr/>
          <a:lstStyle/>
          <a:p>
            <a:pPr algn="just"/>
            <a:r>
              <a:rPr lang="tr-TR" b="1" dirty="0" smtClean="0">
                <a:solidFill>
                  <a:schemeClr val="tx1"/>
                </a:solidFill>
              </a:rPr>
              <a:t>Kamu kurum ve kuruluşları tarafından kurulan veya bu kuruluşların ortak olduğu işletmelerle de ortaklık yapısında kamunun payına bakılmaksızın ilgili mevzuatı gereği en az iki çalışanı olma şartının sağlanması halinde program düzenlenebilir.</a:t>
            </a:r>
            <a:endParaRPr lang="tr-TR" dirty="0" smtClean="0">
              <a:solidFill>
                <a:schemeClr val="tx1"/>
              </a:solidFill>
            </a:endParaRPr>
          </a:p>
          <a:p>
            <a:pPr marL="0" indent="0">
              <a:buNone/>
            </a:pPr>
            <a:endParaRPr lang="tr-TR" b="1" i="1" u="sng" dirty="0" smtClean="0"/>
          </a:p>
          <a:p>
            <a:pPr marL="0" indent="0">
              <a:buNone/>
            </a:pPr>
            <a:r>
              <a:rPr lang="tr-TR" b="1" i="1" u="sng" dirty="0" smtClean="0"/>
              <a:t>ÖRNEK</a:t>
            </a:r>
            <a:endParaRPr lang="tr-TR" b="1" i="1" u="sng" dirty="0"/>
          </a:p>
          <a:p>
            <a:pPr algn="just">
              <a:buFont typeface="Wingdings" pitchFamily="2" charset="2"/>
              <a:buChar char="Ø"/>
            </a:pPr>
            <a:r>
              <a:rPr lang="tr-TR" i="1" dirty="0">
                <a:solidFill>
                  <a:schemeClr val="tx1"/>
                </a:solidFill>
                <a:latin typeface="Cambria" pitchFamily="18" charset="0"/>
              </a:rPr>
              <a:t>Belediyelerin </a:t>
            </a:r>
            <a:r>
              <a:rPr lang="tr-TR" i="1" dirty="0" smtClean="0">
                <a:solidFill>
                  <a:schemeClr val="tx1"/>
                </a:solidFill>
                <a:latin typeface="Cambria" pitchFamily="18" charset="0"/>
              </a:rPr>
              <a:t>iştirakleri veya </a:t>
            </a:r>
            <a:r>
              <a:rPr lang="tr-TR" i="1" dirty="0">
                <a:solidFill>
                  <a:schemeClr val="tx1"/>
                </a:solidFill>
                <a:latin typeface="Cambria" pitchFamily="18" charset="0"/>
              </a:rPr>
              <a:t>iktisadi </a:t>
            </a:r>
            <a:r>
              <a:rPr lang="tr-TR" i="1" dirty="0" smtClean="0">
                <a:solidFill>
                  <a:schemeClr val="tx1"/>
                </a:solidFill>
                <a:latin typeface="Cambria" pitchFamily="18" charset="0"/>
              </a:rPr>
              <a:t>işletmeleri gibi, </a:t>
            </a:r>
            <a:endParaRPr lang="tr-TR" dirty="0"/>
          </a:p>
        </p:txBody>
      </p:sp>
      <p:sp>
        <p:nvSpPr>
          <p:cNvPr id="4" name="Slayt Numarası Yer Tutucusu 3"/>
          <p:cNvSpPr>
            <a:spLocks noGrp="1"/>
          </p:cNvSpPr>
          <p:nvPr>
            <p:ph type="sldNum" sz="quarter" idx="11"/>
          </p:nvPr>
        </p:nvSpPr>
        <p:spPr/>
        <p:txBody>
          <a:bodyPr/>
          <a:lstStyle/>
          <a:p>
            <a:pPr>
              <a:defRPr/>
            </a:pPr>
            <a:fld id="{EF525EEB-6ACC-4B7E-98D9-2513EEE50CE5}" type="slidenum">
              <a:rPr lang="es-ES" smtClean="0"/>
              <a:pPr>
                <a:defRPr/>
              </a:pPr>
              <a:t>8</a:t>
            </a:fld>
            <a:endParaRPr lang="es-ES"/>
          </a:p>
        </p:txBody>
      </p:sp>
    </p:spTree>
    <p:extLst>
      <p:ext uri="{BB962C8B-B14F-4D97-AF65-F5344CB8AC3E}">
        <p14:creationId xmlns:p14="http://schemas.microsoft.com/office/powerpoint/2010/main" val="1479998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533400" y="2060848"/>
            <a:ext cx="3810000" cy="3806552"/>
          </a:xfrm>
        </p:spPr>
        <p:txBody>
          <a:bodyPr/>
          <a:lstStyle/>
          <a:p>
            <a:pPr>
              <a:buFont typeface="Wingdings" pitchFamily="2" charset="2"/>
              <a:buChar char="ü"/>
            </a:pPr>
            <a:r>
              <a:rPr lang="tr-TR" dirty="0">
                <a:solidFill>
                  <a:schemeClr val="tx1"/>
                </a:solidFill>
                <a:latin typeface="Cambria" pitchFamily="18" charset="0"/>
                <a:ea typeface="ＭＳ Ｐゴシック" pitchFamily="34" charset="-128"/>
              </a:rPr>
              <a:t>Dernekler, Vakıflar, </a:t>
            </a:r>
            <a:endParaRPr lang="tr-TR" dirty="0" smtClean="0">
              <a:solidFill>
                <a:schemeClr val="tx1"/>
              </a:solidFill>
              <a:latin typeface="Cambria" pitchFamily="18" charset="0"/>
              <a:ea typeface="ＭＳ Ｐゴシック" pitchFamily="34" charset="-128"/>
            </a:endParaRPr>
          </a:p>
          <a:p>
            <a:pPr>
              <a:buFont typeface="Wingdings" pitchFamily="2" charset="2"/>
              <a:buChar char="ü"/>
            </a:pPr>
            <a:r>
              <a:rPr lang="tr-TR" dirty="0" smtClean="0">
                <a:solidFill>
                  <a:schemeClr val="tx1"/>
                </a:solidFill>
                <a:latin typeface="Cambria" pitchFamily="18" charset="0"/>
                <a:ea typeface="ＭＳ Ｐゴシック" pitchFamily="34" charset="-128"/>
              </a:rPr>
              <a:t>Kamu </a:t>
            </a:r>
            <a:r>
              <a:rPr lang="tr-TR" dirty="0">
                <a:solidFill>
                  <a:schemeClr val="tx1"/>
                </a:solidFill>
                <a:latin typeface="Cambria" pitchFamily="18" charset="0"/>
                <a:ea typeface="ＭＳ Ｐゴシック" pitchFamily="34" charset="-128"/>
              </a:rPr>
              <a:t>Kurumu Niteliğindeki Meslek Kuruluşları, </a:t>
            </a:r>
            <a:endParaRPr lang="tr-TR" dirty="0" smtClean="0">
              <a:solidFill>
                <a:schemeClr val="tx1"/>
              </a:solidFill>
              <a:latin typeface="Cambria" pitchFamily="18" charset="0"/>
              <a:ea typeface="ＭＳ Ｐゴシック" pitchFamily="34" charset="-128"/>
            </a:endParaRPr>
          </a:p>
          <a:p>
            <a:pPr>
              <a:buFont typeface="Wingdings" pitchFamily="2" charset="2"/>
              <a:buChar char="ü"/>
            </a:pPr>
            <a:r>
              <a:rPr lang="tr-TR" dirty="0" smtClean="0">
                <a:solidFill>
                  <a:schemeClr val="tx1"/>
                </a:solidFill>
                <a:latin typeface="Cambria" pitchFamily="18" charset="0"/>
                <a:ea typeface="ＭＳ Ｐゴシック" pitchFamily="34" charset="-128"/>
              </a:rPr>
              <a:t>Meslek </a:t>
            </a:r>
            <a:r>
              <a:rPr lang="tr-TR" dirty="0">
                <a:solidFill>
                  <a:schemeClr val="tx1"/>
                </a:solidFill>
                <a:latin typeface="Cambria" pitchFamily="18" charset="0"/>
                <a:ea typeface="ＭＳ Ｐゴシック" pitchFamily="34" charset="-128"/>
              </a:rPr>
              <a:t>Birlikleri, </a:t>
            </a:r>
            <a:endParaRPr lang="tr-TR" dirty="0" smtClean="0">
              <a:solidFill>
                <a:schemeClr val="tx1"/>
              </a:solidFill>
              <a:latin typeface="Cambria" pitchFamily="18" charset="0"/>
              <a:ea typeface="ＭＳ Ｐゴシック" pitchFamily="34" charset="-128"/>
            </a:endParaRPr>
          </a:p>
          <a:p>
            <a:pPr>
              <a:buFont typeface="Wingdings" pitchFamily="2" charset="2"/>
              <a:buChar char="ü"/>
            </a:pPr>
            <a:r>
              <a:rPr lang="tr-TR" dirty="0" smtClean="0">
                <a:solidFill>
                  <a:schemeClr val="tx1"/>
                </a:solidFill>
                <a:latin typeface="Cambria" pitchFamily="18" charset="0"/>
                <a:ea typeface="ＭＳ Ｐゴシック" pitchFamily="34" charset="-128"/>
              </a:rPr>
              <a:t>Sendikalar</a:t>
            </a:r>
            <a:r>
              <a:rPr lang="tr-TR" dirty="0">
                <a:solidFill>
                  <a:schemeClr val="tx1"/>
                </a:solidFill>
                <a:latin typeface="Cambria" pitchFamily="18" charset="0"/>
                <a:ea typeface="ＭＳ Ｐゴシック" pitchFamily="34" charset="-128"/>
              </a:rPr>
              <a:t>, </a:t>
            </a:r>
            <a:endParaRPr lang="tr-TR" dirty="0" smtClean="0">
              <a:solidFill>
                <a:schemeClr val="tx1"/>
              </a:solidFill>
              <a:latin typeface="Cambria" pitchFamily="18" charset="0"/>
              <a:ea typeface="ＭＳ Ｐゴシック" pitchFamily="34" charset="-128"/>
            </a:endParaRPr>
          </a:p>
          <a:p>
            <a:pPr>
              <a:buFont typeface="Wingdings" pitchFamily="2" charset="2"/>
              <a:buChar char="ü"/>
            </a:pPr>
            <a:r>
              <a:rPr lang="tr-TR" dirty="0" smtClean="0">
                <a:solidFill>
                  <a:schemeClr val="tx1"/>
                </a:solidFill>
                <a:latin typeface="Cambria" pitchFamily="18" charset="0"/>
                <a:ea typeface="ＭＳ Ｐゴシック" pitchFamily="34" charset="-128"/>
              </a:rPr>
              <a:t>Ticaret </a:t>
            </a:r>
            <a:r>
              <a:rPr lang="tr-TR" dirty="0">
                <a:solidFill>
                  <a:schemeClr val="tx1"/>
                </a:solidFill>
                <a:latin typeface="Cambria" pitchFamily="18" charset="0"/>
                <a:ea typeface="ＭＳ Ｐゴシック" pitchFamily="34" charset="-128"/>
              </a:rPr>
              <a:t>ve Sanayi Odaları, </a:t>
            </a:r>
            <a:endParaRPr lang="tr-TR" dirty="0" smtClean="0">
              <a:solidFill>
                <a:schemeClr val="tx1"/>
              </a:solidFill>
              <a:latin typeface="Cambria" pitchFamily="18" charset="0"/>
              <a:ea typeface="ＭＳ Ｐゴシック" pitchFamily="34" charset="-128"/>
            </a:endParaRPr>
          </a:p>
          <a:p>
            <a:pPr>
              <a:buFont typeface="Wingdings" pitchFamily="2" charset="2"/>
              <a:buChar char="ü"/>
            </a:pPr>
            <a:r>
              <a:rPr lang="tr-TR" dirty="0" smtClean="0">
                <a:solidFill>
                  <a:schemeClr val="tx1"/>
                </a:solidFill>
                <a:latin typeface="Cambria" pitchFamily="18" charset="0"/>
                <a:ea typeface="ＭＳ Ｐゴシック" pitchFamily="34" charset="-128"/>
              </a:rPr>
              <a:t>Noterler</a:t>
            </a:r>
            <a:endParaRPr lang="tr-TR" dirty="0">
              <a:solidFill>
                <a:schemeClr val="tx1"/>
              </a:solidFill>
            </a:endParaRPr>
          </a:p>
        </p:txBody>
      </p:sp>
      <p:sp>
        <p:nvSpPr>
          <p:cNvPr id="3" name="İçerik Yer Tutucusu 2"/>
          <p:cNvSpPr>
            <a:spLocks noGrp="1"/>
          </p:cNvSpPr>
          <p:nvPr>
            <p:ph sz="half" idx="2"/>
          </p:nvPr>
        </p:nvSpPr>
        <p:spPr>
          <a:xfrm>
            <a:off x="4495800" y="1916832"/>
            <a:ext cx="3810000" cy="4464496"/>
          </a:xfrm>
        </p:spPr>
        <p:txBody>
          <a:bodyPr/>
          <a:lstStyle/>
          <a:p>
            <a:pPr>
              <a:buFont typeface="Wingdings" pitchFamily="2" charset="2"/>
              <a:buChar char="v"/>
            </a:pPr>
            <a:r>
              <a:rPr lang="tr-TR" sz="2400" b="1" dirty="0" smtClean="0">
                <a:solidFill>
                  <a:srgbClr val="FF0000"/>
                </a:solidFill>
              </a:rPr>
              <a:t>Bu kurumlardan bazılarının çalışanları 5510’a değil, İş Kanununa tabidir.</a:t>
            </a:r>
          </a:p>
          <a:p>
            <a:pPr>
              <a:buFont typeface="Wingdings" pitchFamily="2" charset="2"/>
              <a:buChar char="v"/>
            </a:pPr>
            <a:r>
              <a:rPr lang="tr-TR" sz="2400" b="1" dirty="0" smtClean="0">
                <a:solidFill>
                  <a:srgbClr val="FF0000"/>
                </a:solidFill>
              </a:rPr>
              <a:t>Bu nedenle sigortalı hizmet listeleri bulunmaz.</a:t>
            </a:r>
          </a:p>
          <a:p>
            <a:pPr>
              <a:buFont typeface="Wingdings" pitchFamily="2" charset="2"/>
              <a:buChar char="v"/>
            </a:pPr>
            <a:r>
              <a:rPr lang="tr-TR" sz="2400" b="1" dirty="0" smtClean="0">
                <a:solidFill>
                  <a:srgbClr val="FF0000"/>
                </a:solidFill>
              </a:rPr>
              <a:t>Başvuru ve çalışan sayısı kontrolü çalışanların statülerini belirten belgeler üzerinden yapılmalıdır</a:t>
            </a:r>
            <a:endParaRPr lang="tr-TR" sz="2400" b="1" dirty="0">
              <a:solidFill>
                <a:srgbClr val="FF0000"/>
              </a:solidFill>
            </a:endParaRPr>
          </a:p>
        </p:txBody>
      </p:sp>
      <p:sp>
        <p:nvSpPr>
          <p:cNvPr id="4" name="Başlık 3"/>
          <p:cNvSpPr>
            <a:spLocks noGrp="1"/>
          </p:cNvSpPr>
          <p:nvPr>
            <p:ph type="title"/>
          </p:nvPr>
        </p:nvSpPr>
        <p:spPr>
          <a:xfrm>
            <a:off x="539552" y="1268760"/>
            <a:ext cx="7848600" cy="792088"/>
          </a:xfrm>
        </p:spPr>
        <p:txBody>
          <a:bodyPr/>
          <a:lstStyle/>
          <a:p>
            <a:pPr marL="0" indent="0"/>
            <a:r>
              <a:rPr lang="tr-TR" dirty="0" smtClean="0">
                <a:solidFill>
                  <a:srgbClr val="FF0000"/>
                </a:solidFill>
                <a:latin typeface="Calibri" pitchFamily="34" charset="0"/>
              </a:rPr>
              <a:t/>
            </a:r>
            <a:br>
              <a:rPr lang="tr-TR" dirty="0" smtClean="0">
                <a:solidFill>
                  <a:srgbClr val="FF0000"/>
                </a:solidFill>
                <a:latin typeface="Calibri" pitchFamily="34" charset="0"/>
              </a:rPr>
            </a:br>
            <a:r>
              <a:rPr lang="tr-TR" sz="2800" dirty="0" smtClean="0">
                <a:solidFill>
                  <a:srgbClr val="FF0000"/>
                </a:solidFill>
                <a:effectLst/>
                <a:latin typeface="Calibri" pitchFamily="34" charset="0"/>
              </a:rPr>
              <a:t>PROGRAMDAN </a:t>
            </a:r>
            <a:r>
              <a:rPr lang="tr-TR" sz="2800" dirty="0">
                <a:solidFill>
                  <a:srgbClr val="FF0000"/>
                </a:solidFill>
                <a:effectLst/>
                <a:latin typeface="Calibri" pitchFamily="34" charset="0"/>
              </a:rPr>
              <a:t>YARARLANABİLECEK İŞVERENLER</a:t>
            </a:r>
            <a:r>
              <a:rPr lang="tr-TR" sz="2800" dirty="0">
                <a:solidFill>
                  <a:srgbClr val="FF0000"/>
                </a:solidFill>
                <a:effectLst/>
              </a:rPr>
              <a:t/>
            </a:r>
            <a:br>
              <a:rPr lang="tr-TR" sz="2800" dirty="0">
                <a:solidFill>
                  <a:srgbClr val="FF0000"/>
                </a:solidFill>
                <a:effectLst/>
              </a:rPr>
            </a:br>
            <a:r>
              <a:rPr lang="tr-TR" sz="2800" dirty="0">
                <a:solidFill>
                  <a:srgbClr val="FF0000"/>
                </a:solidFill>
                <a:effectLst/>
              </a:rPr>
              <a:t/>
            </a:r>
            <a:br>
              <a:rPr lang="tr-TR" sz="2800" dirty="0">
                <a:solidFill>
                  <a:srgbClr val="FF0000"/>
                </a:solidFill>
                <a:effectLst/>
              </a:rPr>
            </a:br>
            <a:endParaRPr lang="tr-TR" sz="2800" dirty="0">
              <a:effectLst/>
            </a:endParaRPr>
          </a:p>
        </p:txBody>
      </p:sp>
      <p:sp>
        <p:nvSpPr>
          <p:cNvPr id="5" name="Slayt Numarası Yer Tutucusu 4"/>
          <p:cNvSpPr>
            <a:spLocks noGrp="1"/>
          </p:cNvSpPr>
          <p:nvPr>
            <p:ph type="sldNum" sz="quarter" idx="10"/>
          </p:nvPr>
        </p:nvSpPr>
        <p:spPr/>
        <p:txBody>
          <a:bodyPr/>
          <a:lstStyle/>
          <a:p>
            <a:pPr>
              <a:defRPr/>
            </a:pPr>
            <a:fld id="{6D59E30B-6B0A-4829-AA7C-00070ECE40A6}" type="slidenum">
              <a:rPr lang="es-ES" smtClean="0"/>
              <a:pPr>
                <a:defRPr/>
              </a:pPr>
              <a:t>9</a:t>
            </a:fld>
            <a:endParaRPr lang="es-ES"/>
          </a:p>
        </p:txBody>
      </p:sp>
    </p:spTree>
    <p:extLst>
      <p:ext uri="{BB962C8B-B14F-4D97-AF65-F5344CB8AC3E}">
        <p14:creationId xmlns:p14="http://schemas.microsoft.com/office/powerpoint/2010/main" val="831008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073E87"/>
      </a:dk2>
      <a:lt2>
        <a:srgbClr val="C6E7FC"/>
      </a:lt2>
      <a:accent1>
        <a:srgbClr val="000080"/>
      </a:accent1>
      <a:accent2>
        <a:srgbClr val="FFCC66"/>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kur">
  <a:themeElements>
    <a:clrScheme name="Custom 1">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5552</TotalTime>
  <Words>3916</Words>
  <Application>Microsoft Office PowerPoint</Application>
  <PresentationFormat>Ekran Gösterisi (4:3)</PresentationFormat>
  <Paragraphs>538</Paragraphs>
  <Slides>60</Slides>
  <Notes>1</Notes>
  <HiddenSlides>0</HiddenSlides>
  <MMClips>0</MMClips>
  <ScaleCrop>false</ScaleCrop>
  <HeadingPairs>
    <vt:vector size="4" baseType="variant">
      <vt:variant>
        <vt:lpstr>Tema</vt:lpstr>
      </vt:variant>
      <vt:variant>
        <vt:i4>2</vt:i4>
      </vt:variant>
      <vt:variant>
        <vt:lpstr>Slayt Başlıkları</vt:lpstr>
      </vt:variant>
      <vt:variant>
        <vt:i4>60</vt:i4>
      </vt:variant>
    </vt:vector>
  </HeadingPairs>
  <TitlesOfParts>
    <vt:vector size="62" baseType="lpstr">
      <vt:lpstr>Custom Design</vt:lpstr>
      <vt:lpstr>1_iskur</vt:lpstr>
      <vt:lpstr>PowerPoint Sunusu</vt:lpstr>
      <vt:lpstr>PowerPoint Sunusu</vt:lpstr>
      <vt:lpstr>PowerPoint Sunusu</vt:lpstr>
      <vt:lpstr>İŞSİZLER VE ÖĞRENCİLER İÇİN FAYDALARI</vt:lpstr>
      <vt:lpstr>İŞVERENLER İÇİN FAYDALARI</vt:lpstr>
      <vt:lpstr>PowerPoint Sunusu</vt:lpstr>
      <vt:lpstr>PowerPoint Sunusu</vt:lpstr>
      <vt:lpstr> PROGRAMDAN YARARLANABİLECEK İŞVERENLER</vt:lpstr>
      <vt:lpstr> PROGRAMDAN YARARLANABİLECEK İŞVERENLER  </vt:lpstr>
      <vt:lpstr>PROGRAMDAN YARARLANABİLECEK İŞVERENLER</vt:lpstr>
      <vt:lpstr>PowerPoint Sunusu</vt:lpstr>
      <vt:lpstr>PROGRAMDAN YARARLANABİLECEK İŞVERENLER </vt:lpstr>
      <vt:lpstr>HANGİ İŞVERENLERLE PROGRAM DÜZENLENEMEZ?</vt:lpstr>
      <vt:lpstr>PowerPoint Sunusu</vt:lpstr>
      <vt:lpstr>PROGRAMA KATILIM KOŞULLARI</vt:lpstr>
      <vt:lpstr>PROGRAMA KATILIM KOŞULLARI</vt:lpstr>
      <vt:lpstr>PowerPoint Sunusu</vt:lpstr>
      <vt:lpstr>ÖĞRENCİLERİN PROGRAMA KATILMASI</vt:lpstr>
      <vt:lpstr>PowerPoint Sunusu</vt:lpstr>
      <vt:lpstr>PowerPoint Sunusu</vt:lpstr>
      <vt:lpstr>KONTENJANLARIN BELİRLENMESİ</vt:lpstr>
      <vt:lpstr>PowerPoint Sunusu</vt:lpstr>
      <vt:lpstr>ARTIRIMLI KONTENJAN NASIL UYGULANIR? </vt:lpstr>
      <vt:lpstr>ARTIRIMLI KONTENJAN NASIL UYGULANIR? </vt:lpstr>
      <vt:lpstr>İSTENECEK BELGELER</vt:lpstr>
      <vt:lpstr>İŞVEREN TAAHHÜTNAMELERİ</vt:lpstr>
      <vt:lpstr>PowerPoint Sunusu</vt:lpstr>
      <vt:lpstr>PROGRAMIN İŞLEYİŞ SÜRECİ</vt:lpstr>
      <vt:lpstr>PROGRAMIN İŞLEYİŞ SÜRECİ</vt:lpstr>
      <vt:lpstr>PowerPoint Sunusu</vt:lpstr>
      <vt:lpstr>TAAHHÜTNAMELERLE KONTROL</vt:lpstr>
      <vt:lpstr>PROGRAMIN İŞLEYİŞ SÜRECİ</vt:lpstr>
      <vt:lpstr>PowerPoint Sunusu</vt:lpstr>
      <vt:lpstr>ÇALIŞAN SAYISININ BELİRLENMESİ </vt:lpstr>
      <vt:lpstr>PROGRAMIN İŞLEYİŞ SÜRECİ</vt:lpstr>
      <vt:lpstr>FİİLİ ÇALIŞAN SAYISININ HESAPLANMASI</vt:lpstr>
      <vt:lpstr>PowerPoint Sunusu</vt:lpstr>
      <vt:lpstr>FİİLİ ÇALIŞAN SAYISININ HESAPLANMASI</vt:lpstr>
      <vt:lpstr>FİİLİ ÇALIŞAN SAYISININ HESAPLANMASI</vt:lpstr>
      <vt:lpstr>PowerPoint Sunusu</vt:lpstr>
      <vt:lpstr> PROGRAMDAN TEKRAR YARARLANMA ve KATILIMCILARIN İSTİHDAMI </vt:lpstr>
      <vt:lpstr> PROGRAMDAN TEKRAR YARARLANMA ve KATILIMCILARIN İSTİHDAMI </vt:lpstr>
      <vt:lpstr>PowerPoint Sunusu</vt:lpstr>
      <vt:lpstr>PowerPoint Sunusu</vt:lpstr>
      <vt:lpstr>PROGRAMDAN TEKRAR YARARLANMA ve KATILIMCILARIN İSTİHDAMI</vt:lpstr>
      <vt:lpstr>PROGRAMDAN TEKRAR YARARLANMA ve KATILIMCILARIN İSTİHDAMI</vt:lpstr>
      <vt:lpstr>PowerPoint Sunusu</vt:lpstr>
      <vt:lpstr> YAPTIRIMLARIN KALDIRILMASI</vt:lpstr>
      <vt:lpstr>İSTİHDAM TAAHHÜDÜ VERİLMESİ</vt:lpstr>
      <vt:lpstr>KATILIMCILARIN İSTİHDAMI</vt:lpstr>
      <vt:lpstr>PowerPoint Sunusu</vt:lpstr>
      <vt:lpstr>PROGRAM SÜRESİ</vt:lpstr>
      <vt:lpstr>DEVAM ZORUNLULUĞU</vt:lpstr>
      <vt:lpstr>DEVAM DURUMLARININ SİSTEME GİRİLMESİ</vt:lpstr>
      <vt:lpstr>PowerPoint Sunusu</vt:lpstr>
      <vt:lpstr> SÖZLEŞMENİN SONA ERMESİ VE FESİH</vt:lpstr>
      <vt:lpstr>PowerPoint Sunusu</vt:lpstr>
      <vt:lpstr>TEŞVİK PAKETİ</vt:lpstr>
      <vt:lpstr>TEŞVİK PAKETİ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Administrator</dc:creator>
  <cp:lastModifiedBy>Necmettin YILDIZ</cp:lastModifiedBy>
  <cp:revision>747</cp:revision>
  <dcterms:created xsi:type="dcterms:W3CDTF">2014-10-03T08:02:56Z</dcterms:created>
  <dcterms:modified xsi:type="dcterms:W3CDTF">2016-04-13T14:23:28Z</dcterms:modified>
</cp:coreProperties>
</file>